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4" r:id="rId4"/>
    <p:sldId id="294" r:id="rId5"/>
    <p:sldId id="515" r:id="rId6"/>
    <p:sldId id="490" r:id="rId7"/>
    <p:sldId id="426" r:id="rId8"/>
    <p:sldId id="494" r:id="rId9"/>
    <p:sldId id="493" r:id="rId10"/>
    <p:sldId id="516" r:id="rId11"/>
    <p:sldId id="500" r:id="rId12"/>
    <p:sldId id="517" r:id="rId13"/>
    <p:sldId id="497" r:id="rId14"/>
    <p:sldId id="518" r:id="rId15"/>
    <p:sldId id="501" r:id="rId16"/>
    <p:sldId id="389" r:id="rId17"/>
    <p:sldId id="520" r:id="rId18"/>
    <p:sldId id="461" r:id="rId19"/>
    <p:sldId id="480" r:id="rId20"/>
    <p:sldId id="452" r:id="rId21"/>
    <p:sldId id="479" r:id="rId22"/>
    <p:sldId id="377" r:id="rId23"/>
    <p:sldId id="378" r:id="rId24"/>
    <p:sldId id="379" r:id="rId25"/>
    <p:sldId id="380" r:id="rId26"/>
    <p:sldId id="456" r:id="rId27"/>
    <p:sldId id="458" r:id="rId28"/>
    <p:sldId id="459" r:id="rId29"/>
    <p:sldId id="478" r:id="rId30"/>
    <p:sldId id="441" r:id="rId31"/>
    <p:sldId id="397" r:id="rId32"/>
    <p:sldId id="396" r:id="rId33"/>
    <p:sldId id="510" r:id="rId34"/>
    <p:sldId id="438" r:id="rId35"/>
    <p:sldId id="511" r:id="rId36"/>
    <p:sldId id="485" r:id="rId37"/>
    <p:sldId id="519" r:id="rId38"/>
    <p:sldId id="507" r:id="rId39"/>
    <p:sldId id="508" r:id="rId40"/>
    <p:sldId id="373" r:id="rId41"/>
    <p:sldId id="521" r:id="rId42"/>
    <p:sldId id="392" r:id="rId43"/>
    <p:sldId id="394" r:id="rId44"/>
    <p:sldId id="398" r:id="rId45"/>
    <p:sldId id="395" r:id="rId46"/>
    <p:sldId id="399" r:id="rId47"/>
    <p:sldId id="401" r:id="rId48"/>
    <p:sldId id="403" r:id="rId49"/>
    <p:sldId id="400" r:id="rId50"/>
    <p:sldId id="402" r:id="rId51"/>
    <p:sldId id="404" r:id="rId52"/>
    <p:sldId id="512" r:id="rId53"/>
    <p:sldId id="514" r:id="rId54"/>
    <p:sldId id="405" r:id="rId55"/>
    <p:sldId id="422" r:id="rId56"/>
    <p:sldId id="450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A9E01-DC35-4CF1-AD3D-477936ABEACE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DD1A1-5BAF-4985-B727-B04CFF8D5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F0C3006E-93BF-26C7-6224-7FCF66E4CD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F19968BE-1EA4-B9A7-CA49-9BA803FA8E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A4969582-D657-1233-38F6-E3F5BF5C5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11ED93-9C0E-45B9-B232-68EC054D2F1E}" type="slidenum">
              <a:rPr lang="ru-RU" altLang="ru-RU">
                <a:latin typeface="Calibri" panose="020F0502020204030204" pitchFamily="34" charset="0"/>
              </a:rPr>
              <a:pPr/>
              <a:t>7</a:t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AD4ED68E-AF9C-E864-85B8-05A6CB906C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F500E548-BCCC-7A25-2CFE-578FCEF048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id="{6DC868FC-B12E-FA82-6055-68A4A84B6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51B4B3-0C24-4DAE-BF84-4ABC446E7F37}" type="slidenum">
              <a:rPr lang="ru-RU" altLang="ru-RU">
                <a:latin typeface="Calibri" panose="020F0502020204030204" pitchFamily="34" charset="0"/>
              </a:rPr>
              <a:pPr/>
              <a:t>38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6B8BF959-BC33-5236-23F3-4D9F92D2A5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C3188E84-2B5C-B1D6-44CE-BC3E369CCF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0420" name="Номер слайда 3">
            <a:extLst>
              <a:ext uri="{FF2B5EF4-FFF2-40B4-BE49-F238E27FC236}">
                <a16:creationId xmlns:a16="http://schemas.microsoft.com/office/drawing/2014/main" id="{97CA87A8-426A-4020-8159-097E023E7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48F252-8073-490E-BDCB-18A8A1090879}" type="slidenum">
              <a:rPr lang="ru-RU" altLang="ru-RU">
                <a:latin typeface="Calibri" panose="020F0502020204030204" pitchFamily="34" charset="0"/>
              </a:rPr>
              <a:pPr/>
              <a:t>39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>
            <a:extLst>
              <a:ext uri="{FF2B5EF4-FFF2-40B4-BE49-F238E27FC236}">
                <a16:creationId xmlns:a16="http://schemas.microsoft.com/office/drawing/2014/main" id="{C62FDCF0-BD1E-3231-747E-E7377C3FA6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>
            <a:extLst>
              <a:ext uri="{FF2B5EF4-FFF2-40B4-BE49-F238E27FC236}">
                <a16:creationId xmlns:a16="http://schemas.microsoft.com/office/drawing/2014/main" id="{D725E25F-3AE6-9107-9C21-C08E2CA32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8612" name="Номер слайда 3">
            <a:extLst>
              <a:ext uri="{FF2B5EF4-FFF2-40B4-BE49-F238E27FC236}">
                <a16:creationId xmlns:a16="http://schemas.microsoft.com/office/drawing/2014/main" id="{9104A289-2539-119A-3C7C-64990DE11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432C99-195B-47D3-A7A2-52EAEB438431}" type="slidenum">
              <a:rPr lang="ru-RU" altLang="ru-RU">
                <a:latin typeface="Calibri" panose="020F0502020204030204" pitchFamily="34" charset="0"/>
              </a:rPr>
              <a:pPr/>
              <a:t>40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>
            <a:extLst>
              <a:ext uri="{FF2B5EF4-FFF2-40B4-BE49-F238E27FC236}">
                <a16:creationId xmlns:a16="http://schemas.microsoft.com/office/drawing/2014/main" id="{FEDAECA3-B0F5-58BE-BD46-4C317EB32F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>
            <a:extLst>
              <a:ext uri="{FF2B5EF4-FFF2-40B4-BE49-F238E27FC236}">
                <a16:creationId xmlns:a16="http://schemas.microsoft.com/office/drawing/2014/main" id="{13273F79-82B0-AD57-A61A-6FF68C12EC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5780" name="Номер слайда 3">
            <a:extLst>
              <a:ext uri="{FF2B5EF4-FFF2-40B4-BE49-F238E27FC236}">
                <a16:creationId xmlns:a16="http://schemas.microsoft.com/office/drawing/2014/main" id="{B445F446-9725-1C6E-C50E-0E6914EB3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86910B-CBDB-4DCC-B4A2-F75917F7D838}" type="slidenum">
              <a:rPr lang="ru-RU" altLang="ru-RU">
                <a:latin typeface="Calibri" panose="020F0502020204030204" pitchFamily="34" charset="0"/>
              </a:rPr>
              <a:pPr/>
              <a:t>44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>
            <a:extLst>
              <a:ext uri="{FF2B5EF4-FFF2-40B4-BE49-F238E27FC236}">
                <a16:creationId xmlns:a16="http://schemas.microsoft.com/office/drawing/2014/main" id="{841CD963-562D-3781-F5C2-6BA2A979F5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>
            <a:extLst>
              <a:ext uri="{FF2B5EF4-FFF2-40B4-BE49-F238E27FC236}">
                <a16:creationId xmlns:a16="http://schemas.microsoft.com/office/drawing/2014/main" id="{9CA17E0C-E29A-EF53-D002-F75FC4780B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8852" name="Номер слайда 3">
            <a:extLst>
              <a:ext uri="{FF2B5EF4-FFF2-40B4-BE49-F238E27FC236}">
                <a16:creationId xmlns:a16="http://schemas.microsoft.com/office/drawing/2014/main" id="{DDC8B11C-5EEA-94E6-2950-F07869329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BEEF8-F977-4CEF-A8A9-54C61AE0E661}" type="slidenum">
              <a:rPr lang="ru-RU" altLang="ru-RU">
                <a:latin typeface="Calibri" panose="020F0502020204030204" pitchFamily="34" charset="0"/>
              </a:rPr>
              <a:pPr/>
              <a:t>46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>
            <a:extLst>
              <a:ext uri="{FF2B5EF4-FFF2-40B4-BE49-F238E27FC236}">
                <a16:creationId xmlns:a16="http://schemas.microsoft.com/office/drawing/2014/main" id="{CEDA40F6-A8D3-1CB8-14D3-AD6433A5B6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>
            <a:extLst>
              <a:ext uri="{FF2B5EF4-FFF2-40B4-BE49-F238E27FC236}">
                <a16:creationId xmlns:a16="http://schemas.microsoft.com/office/drawing/2014/main" id="{DDE8209B-6824-9A97-0CA1-C336DFC755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82948" name="Номер слайда 3">
            <a:extLst>
              <a:ext uri="{FF2B5EF4-FFF2-40B4-BE49-F238E27FC236}">
                <a16:creationId xmlns:a16="http://schemas.microsoft.com/office/drawing/2014/main" id="{D7975A24-A7B7-0A0B-C8DE-1690C5A31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A405A2-5214-4063-BFDE-5EA93B16AB37}" type="slidenum">
              <a:rPr lang="ru-RU" altLang="ru-RU">
                <a:latin typeface="Calibri" panose="020F0502020204030204" pitchFamily="34" charset="0"/>
              </a:rPr>
              <a:pPr/>
              <a:t>49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>
            <a:extLst>
              <a:ext uri="{FF2B5EF4-FFF2-40B4-BE49-F238E27FC236}">
                <a16:creationId xmlns:a16="http://schemas.microsoft.com/office/drawing/2014/main" id="{05A39525-6223-B3EE-8960-DBE514E77F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>
            <a:extLst>
              <a:ext uri="{FF2B5EF4-FFF2-40B4-BE49-F238E27FC236}">
                <a16:creationId xmlns:a16="http://schemas.microsoft.com/office/drawing/2014/main" id="{C63961E9-5547-20E6-6CD0-BEED30C458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90116" name="Номер слайда 3">
            <a:extLst>
              <a:ext uri="{FF2B5EF4-FFF2-40B4-BE49-F238E27FC236}">
                <a16:creationId xmlns:a16="http://schemas.microsoft.com/office/drawing/2014/main" id="{351D8402-9381-5DFD-AC2F-07342F2E2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7D9693-F8E5-402F-947A-81AF2DF86BBB}" type="slidenum">
              <a:rPr lang="ru-RU" altLang="ru-RU">
                <a:latin typeface="Calibri" panose="020F0502020204030204" pitchFamily="34" charset="0"/>
              </a:rPr>
              <a:pPr/>
              <a:t>55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id="{1DAF2ED6-2808-21EE-F846-7F1150EFC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id="{574E9C83-E630-FFB0-9957-C25F45340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383CAA92-FD7E-11C9-25DB-1F86643CF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3BF6B8-4C7D-45DA-AA31-8303FDF63F40}" type="slidenum">
              <a:rPr lang="ru-RU" altLang="ru-RU">
                <a:latin typeface="Calibri" panose="020F0502020204030204" pitchFamily="34" charset="0"/>
              </a:rPr>
              <a:pPr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>
            <a:extLst>
              <a:ext uri="{FF2B5EF4-FFF2-40B4-BE49-F238E27FC236}">
                <a16:creationId xmlns:a16="http://schemas.microsoft.com/office/drawing/2014/main" id="{770EE235-26F3-4A32-28CC-92D18610D1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>
            <a:extLst>
              <a:ext uri="{FF2B5EF4-FFF2-40B4-BE49-F238E27FC236}">
                <a16:creationId xmlns:a16="http://schemas.microsoft.com/office/drawing/2014/main" id="{BF5B8A12-3EB7-A139-AC38-B53D438C55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C447835D-455E-B8BA-8271-F3F55E6AC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BD967B-82CC-458B-BA4C-72AF9E19B1D1}" type="slidenum">
              <a:rPr lang="ru-RU" altLang="ru-RU">
                <a:latin typeface="Calibri" panose="020F0502020204030204" pitchFamily="34" charset="0"/>
              </a:rPr>
              <a:pPr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>
            <a:extLst>
              <a:ext uri="{FF2B5EF4-FFF2-40B4-BE49-F238E27FC236}">
                <a16:creationId xmlns:a16="http://schemas.microsoft.com/office/drawing/2014/main" id="{C62FDCF0-BD1E-3231-747E-E7377C3FA6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>
            <a:extLst>
              <a:ext uri="{FF2B5EF4-FFF2-40B4-BE49-F238E27FC236}">
                <a16:creationId xmlns:a16="http://schemas.microsoft.com/office/drawing/2014/main" id="{D725E25F-3AE6-9107-9C21-C08E2CA32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8612" name="Номер слайда 3">
            <a:extLst>
              <a:ext uri="{FF2B5EF4-FFF2-40B4-BE49-F238E27FC236}">
                <a16:creationId xmlns:a16="http://schemas.microsoft.com/office/drawing/2014/main" id="{9104A289-2539-119A-3C7C-64990DE11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432C99-195B-47D3-A7A2-52EAEB438431}" type="slidenum">
              <a:rPr lang="ru-RU" altLang="ru-RU">
                <a:latin typeface="Calibri" panose="020F0502020204030204" pitchFamily="34" charset="0"/>
              </a:rPr>
              <a:pPr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4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:a16="http://schemas.microsoft.com/office/drawing/2014/main" id="{14DF1744-5978-9085-E083-EF327D61CE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:a16="http://schemas.microsoft.com/office/drawing/2014/main" id="{49939023-3897-923E-7B6E-5B6824EF04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5844" name="Номер слайда 3">
            <a:extLst>
              <a:ext uri="{FF2B5EF4-FFF2-40B4-BE49-F238E27FC236}">
                <a16:creationId xmlns:a16="http://schemas.microsoft.com/office/drawing/2014/main" id="{A1252DFD-5AD8-8C2D-4C4E-BF827B8D8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BCFFAC-6EF1-4B8F-8D16-FD6CA1B47717}" type="slidenum">
              <a:rPr lang="ru-RU" altLang="ru-RU">
                <a:latin typeface="Calibri" panose="020F0502020204030204" pitchFamily="34" charset="0"/>
              </a:rPr>
              <a:pPr/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>
            <a:extLst>
              <a:ext uri="{FF2B5EF4-FFF2-40B4-BE49-F238E27FC236}">
                <a16:creationId xmlns:a16="http://schemas.microsoft.com/office/drawing/2014/main" id="{1F29EACA-C0F3-6A41-51AD-1B8F630B5A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>
            <a:extLst>
              <a:ext uri="{FF2B5EF4-FFF2-40B4-BE49-F238E27FC236}">
                <a16:creationId xmlns:a16="http://schemas.microsoft.com/office/drawing/2014/main" id="{39014D2A-6EE7-2CB9-8A50-DA71EFB6BC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>
            <a:extLst>
              <a:ext uri="{FF2B5EF4-FFF2-40B4-BE49-F238E27FC236}">
                <a16:creationId xmlns:a16="http://schemas.microsoft.com/office/drawing/2014/main" id="{D2129AD5-4BE2-0544-1073-58D9646F4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EE9EDB-8726-4A5B-A4E4-546493B8B62C}" type="slidenum">
              <a:rPr lang="ru-RU" altLang="ru-RU">
                <a:latin typeface="Calibri" panose="020F0502020204030204" pitchFamily="34" charset="0"/>
              </a:rPr>
              <a:pPr/>
              <a:t>22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>
            <a:extLst>
              <a:ext uri="{FF2B5EF4-FFF2-40B4-BE49-F238E27FC236}">
                <a16:creationId xmlns:a16="http://schemas.microsoft.com/office/drawing/2014/main" id="{96124E40-ED0B-24DE-CC3D-1568B2E061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>
            <a:extLst>
              <a:ext uri="{FF2B5EF4-FFF2-40B4-BE49-F238E27FC236}">
                <a16:creationId xmlns:a16="http://schemas.microsoft.com/office/drawing/2014/main" id="{79C9668D-7421-9E08-6062-6BD0E7A25B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ru-RU" altLang="ru-RU"/>
              <a:t>Стадий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Выбери меня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Послушай меня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Наполни меня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Зашей меня</a:t>
            </a:r>
          </a:p>
          <a:p>
            <a:pPr marL="171450" indent="-171450">
              <a:buFontTx/>
              <a:buChar char="•"/>
            </a:pPr>
            <a:endParaRPr lang="ru-RU" altLang="ru-RU"/>
          </a:p>
          <a:p>
            <a:pPr marL="171450" indent="-171450">
              <a:buFontTx/>
              <a:buChar char="•"/>
            </a:pPr>
            <a:r>
              <a:rPr lang="ru-RU" altLang="ru-RU"/>
              <a:t>Расчеши меня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Придумай мне имя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Одень меня</a:t>
            </a:r>
          </a:p>
          <a:p>
            <a:pPr marL="171450" indent="-171450">
              <a:buFontTx/>
              <a:buChar char="•"/>
            </a:pPr>
            <a:r>
              <a:rPr lang="ru-RU" altLang="ru-RU"/>
              <a:t>Посели меня в домик.</a:t>
            </a:r>
          </a:p>
        </p:txBody>
      </p:sp>
      <p:sp>
        <p:nvSpPr>
          <p:cNvPr id="52228" name="Номер слайда 3">
            <a:extLst>
              <a:ext uri="{FF2B5EF4-FFF2-40B4-BE49-F238E27FC236}">
                <a16:creationId xmlns:a16="http://schemas.microsoft.com/office/drawing/2014/main" id="{0364B0DD-C5EC-33B0-1755-A9137D336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8BB890-9751-4083-803C-24A3DE0473EB}" type="slidenum">
              <a:rPr lang="ru-RU" altLang="ru-RU">
                <a:latin typeface="Calibri" panose="020F0502020204030204" pitchFamily="34" charset="0"/>
              </a:rPr>
              <a:pPr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>
            <a:extLst>
              <a:ext uri="{FF2B5EF4-FFF2-40B4-BE49-F238E27FC236}">
                <a16:creationId xmlns:a16="http://schemas.microsoft.com/office/drawing/2014/main" id="{E13023C4-790A-C161-AB6B-E0DC9E0C15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>
            <a:extLst>
              <a:ext uri="{FF2B5EF4-FFF2-40B4-BE49-F238E27FC236}">
                <a16:creationId xmlns:a16="http://schemas.microsoft.com/office/drawing/2014/main" id="{7BD72C90-6DCB-31B0-004D-C910418077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2708" name="Номер слайда 3">
            <a:extLst>
              <a:ext uri="{FF2B5EF4-FFF2-40B4-BE49-F238E27FC236}">
                <a16:creationId xmlns:a16="http://schemas.microsoft.com/office/drawing/2014/main" id="{26CF9CB0-4216-6EBF-7B9A-CB7303D96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1D7966-7E10-4371-9FE9-CF863A6FEA71}" type="slidenum">
              <a:rPr lang="ru-RU" altLang="ru-RU">
                <a:latin typeface="Calibri" panose="020F0502020204030204" pitchFamily="34" charset="0"/>
              </a:rPr>
              <a:pPr/>
              <a:t>31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>
            <a:extLst>
              <a:ext uri="{FF2B5EF4-FFF2-40B4-BE49-F238E27FC236}">
                <a16:creationId xmlns:a16="http://schemas.microsoft.com/office/drawing/2014/main" id="{3E389443-F755-DD32-0C69-463E2E4CCB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>
            <a:extLst>
              <a:ext uri="{FF2B5EF4-FFF2-40B4-BE49-F238E27FC236}">
                <a16:creationId xmlns:a16="http://schemas.microsoft.com/office/drawing/2014/main" id="{D52D0B1C-E94D-4192-D5C7-8AF3DCEA79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3492" name="Номер слайда 3">
            <a:extLst>
              <a:ext uri="{FF2B5EF4-FFF2-40B4-BE49-F238E27FC236}">
                <a16:creationId xmlns:a16="http://schemas.microsoft.com/office/drawing/2014/main" id="{46767D54-24E2-8593-2014-1CB5E9E22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4EEFBF-CE8D-4796-B69C-EB60B95477FD}" type="slidenum">
              <a:rPr lang="ru-RU" altLang="ru-RU">
                <a:latin typeface="Calibri" panose="020F0502020204030204" pitchFamily="34" charset="0"/>
              </a:rPr>
              <a:pPr/>
              <a:t>33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EC630-8BBA-AAA8-64E0-FE41560F3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636455-8A81-6C31-CCBD-6FAC424C9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C6F892-80E4-3A44-0B0D-EE63CABC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CF7502-5D09-99E2-B125-56F99481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7EA068-53E0-940A-C2D4-9DB3D26F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3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6A301-B5D6-6476-776D-EF52A32D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DCBFC7-2934-CCBE-D414-8FA021BBB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3153DF-E942-3873-6E29-35E3F42E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4A4C50-C8EF-D41A-E5B4-7AC75C87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DC149-03EE-266B-D7E4-791F71A56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5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ACB59A-2032-03E5-8BB4-6C0F5993E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EC3A50-4FFF-EB46-B8F1-8D6B881E1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6A59D-A8A5-F34E-C51C-BF6E2192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FA248F-990F-A809-5CC8-D85CEA7F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27D42-F32C-0FB4-6250-39124E22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10FAD-43E1-68B8-ED1C-995C0179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76590-E18F-2AB7-37B1-EE83016D4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CD756-AF6B-0D1F-2A3B-BD214457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C8415-EED3-E8D9-8652-54565F86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2A4987-1935-C7CE-19A2-1F79E14F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6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883AF-88F5-889D-18A6-C1B86B02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DFCBE-0952-4312-135F-12ED34971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C128D-8CB6-F1B1-98E3-4A1502CD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74368-4428-EE71-9FC9-D05F86E3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6DD98-E164-DB50-99E3-B947C7D5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3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FC32F-FDE8-F17F-28F2-19A78608A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96E24-C487-83A2-9A72-5F485C72F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15834-FEBF-AF9A-08F0-368B2BF0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D50EA-FCC8-41EC-A121-65EE3E4B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6B695-368A-DF83-3BB0-DE8BC33D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38E743-F516-04BD-02E2-2AD5558A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8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5C9FB-F2A8-3E36-4F68-1F8B5637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B09DB2-EB9B-6811-D73B-6D5DB0B9F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1F87CF-FBB8-D475-AB05-A78A78E03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9927A3-D61A-F045-F03F-DCE8A1D14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D10E6C-1D90-731F-17FD-4104EAF95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87EC97-D3C1-1665-7AF1-38C14393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296A03-EBFB-0044-6C15-12A823E2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B4FC4F-5C49-FCBB-EA82-468B4F81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6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68583-28F0-7B02-6B40-74A2D7F8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806FFD-AF7B-B77F-0551-3C5267B3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FDDDAA-B65F-7941-3212-C0A4EB4A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ECB5E-A962-CA21-33C9-324475DC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5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0BD444-3E3A-138C-6DAD-2D462EC3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1B6CA2-FB8B-E1ED-95D5-295D40E1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40AECA-35CB-F1D2-BC6B-476082E4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08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DD153-406C-4EDB-57F0-3FAFA54F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17BE91-2DE8-1FA2-3D44-3CCE3D13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BCCD0A-C226-672A-ABEB-8730452A9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C19375-13C7-F400-215A-4113BBA2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5815AB-7C30-91BB-DBB4-4A6BC56D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D9F657-5802-E0E4-59FA-F1249232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56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82119-D0C5-8AEA-2E72-148F404C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61B836-40E6-3C0F-F80E-61F0E10B6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33ABEB-1565-DD94-E135-88ACD49F7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EE0EE-FB9E-CC33-7C7B-49B5CC7B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755C17-46A7-3E27-F590-975C6BEB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55FBD2-575B-4E7C-49FA-3E863DD7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5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AC5BA-3ABD-06C2-1F90-7045C270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F26959-E277-6CDF-9D37-2A33AB533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F14B8-8F6C-DB35-D95F-E5C7B1CC9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A6B1C-6BC0-4839-99A8-1B79806FCAA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AB798-2F41-05D5-E1D4-F843A4A32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2DFF2-BD7E-10D8-E4F8-A05D38AB2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843D-A946-4C0D-A7D1-C2E0C3FEF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7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700-700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1D8FD-9B25-A681-D3F0-2316187A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1736725"/>
            <a:ext cx="10515600" cy="291595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КАК ПОСТРОИТЬ </a:t>
            </a:r>
            <a:b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БИЗНЕС-МОДЕЛЬ ПРОЕКТА</a:t>
            </a: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Деловая игра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77966B-1D25-1059-BD1D-163ED782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" t="23242" r="2233" b="7279"/>
          <a:stretch/>
        </p:blipFill>
        <p:spPr>
          <a:xfrm>
            <a:off x="7815175" y="4428564"/>
            <a:ext cx="4305108" cy="236668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F8DDF02-B752-8613-4D2F-DE0ED4E518ED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34D07F9-F552-6D7F-741A-ECF526FEBAF9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0DC5A78-3570-4149-1B0B-851C743681B8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791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6ADDA-9D65-BE4F-EA98-C32BAC19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75D63542-4BF6-093A-7EAC-A013A170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25603" name="Объект 2">
            <a:extLst>
              <a:ext uri="{FF2B5EF4-FFF2-40B4-BE49-F238E27FC236}">
                <a16:creationId xmlns:a16="http://schemas.microsoft.com/office/drawing/2014/main" id="{A3D1931A-A8C8-BDBD-DD2D-BBBF29650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413248"/>
            <a:ext cx="5943600" cy="3230470"/>
          </a:xfrm>
        </p:spPr>
        <p:txBody>
          <a:bodyPr/>
          <a:lstStyle/>
          <a:p>
            <a: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КТО?</a:t>
            </a:r>
            <a:b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b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Определить основных игроков 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B3AA1A8D-91C5-9C5D-A899-1F04B275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0189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FDB30A-E1CF-904D-366E-A8DD1B74E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96" y="4230088"/>
            <a:ext cx="3835022" cy="24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179514-21F6-3544-D43A-768B93E8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77906" y="0"/>
            <a:ext cx="12469906" cy="6858000"/>
          </a:xfrm>
          <a:prstGeom prst="rect">
            <a:avLst/>
          </a:prstGeom>
        </p:spPr>
      </p:pic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379F6B10-F20D-C446-FE14-B23440CF2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06" y="414664"/>
            <a:ext cx="3044079" cy="592137"/>
          </a:xfrm>
        </p:spPr>
        <p:txBody>
          <a:bodyPr>
            <a:noAutofit/>
          </a:bodyPr>
          <a:lstStyle/>
          <a:p>
            <a:r>
              <a:rPr lang="ru-RU" altLang="ru-RU" sz="66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КТО?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F86DBCC-76A5-93E9-FBD7-F91FC68D6C3A}"/>
              </a:ext>
            </a:extLst>
          </p:cNvPr>
          <p:cNvGrpSpPr/>
          <p:nvPr/>
        </p:nvGrpSpPr>
        <p:grpSpPr>
          <a:xfrm>
            <a:off x="3272585" y="150812"/>
            <a:ext cx="8569324" cy="6556375"/>
            <a:chOff x="1847851" y="195263"/>
            <a:chExt cx="8569324" cy="655637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74A2078-0FF8-CCC6-D8BB-A1CE8B5EE0B0}"/>
                </a:ext>
              </a:extLst>
            </p:cNvPr>
            <p:cNvSpPr/>
            <p:nvPr/>
          </p:nvSpPr>
          <p:spPr>
            <a:xfrm>
              <a:off x="2203451" y="1993900"/>
              <a:ext cx="2232025" cy="11239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провести время семьёй с пользой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DB3287A-C84F-23D6-D412-7BA6B332C071}"/>
                </a:ext>
              </a:extLst>
            </p:cNvPr>
            <p:cNvSpPr/>
            <p:nvPr/>
          </p:nvSpPr>
          <p:spPr>
            <a:xfrm>
              <a:off x="4821239" y="1693863"/>
              <a:ext cx="2320925" cy="17256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latin typeface="Comic Sans MS" panose="030F0702030302020204" pitchFamily="66" charset="0"/>
                </a:rPr>
                <a:t>Те, кто будут формировать тур продукты 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220180-7EFC-6BE2-B1D3-28FFD5F85C1E}"/>
                </a:ext>
              </a:extLst>
            </p:cNvPr>
            <p:cNvSpPr/>
            <p:nvPr/>
          </p:nvSpPr>
          <p:spPr>
            <a:xfrm>
              <a:off x="2222501" y="3355975"/>
              <a:ext cx="2233613" cy="15938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будут организовывать досуг работников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E62943F-996C-D7CB-F490-774CD6300E33}"/>
                </a:ext>
              </a:extLst>
            </p:cNvPr>
            <p:cNvSpPr/>
            <p:nvPr/>
          </p:nvSpPr>
          <p:spPr>
            <a:xfrm>
              <a:off x="4764088" y="3589338"/>
              <a:ext cx="2500312" cy="12065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расслабиться и восстановиться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3E88507-F4B8-D084-B273-D70854756E5B}"/>
                </a:ext>
              </a:extLst>
            </p:cNvPr>
            <p:cNvSpPr/>
            <p:nvPr/>
          </p:nvSpPr>
          <p:spPr>
            <a:xfrm>
              <a:off x="7451726" y="1751014"/>
              <a:ext cx="2747963" cy="133508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пообщаться, сблизится вместе провести время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F083AAD-E702-DE18-3AB4-D344EBD6410F}"/>
                </a:ext>
              </a:extLst>
            </p:cNvPr>
            <p:cNvSpPr/>
            <p:nvPr/>
          </p:nvSpPr>
          <p:spPr>
            <a:xfrm>
              <a:off x="7451726" y="3235326"/>
              <a:ext cx="2747963" cy="9366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развлечься-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3F5868A-B319-F5B5-CA81-E95AFF98D048}"/>
                </a:ext>
              </a:extLst>
            </p:cNvPr>
            <p:cNvSpPr/>
            <p:nvPr/>
          </p:nvSpPr>
          <p:spPr>
            <a:xfrm>
              <a:off x="1847851" y="5210176"/>
              <a:ext cx="2646363" cy="11795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без очереди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E8DFD418-1051-5699-C2FC-5011027E9957}"/>
                </a:ext>
              </a:extLst>
            </p:cNvPr>
            <p:cNvSpPr/>
            <p:nvPr/>
          </p:nvSpPr>
          <p:spPr>
            <a:xfrm>
              <a:off x="4681538" y="5011738"/>
              <a:ext cx="2582862" cy="1657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с ограниченными возможностями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934C933-E8AD-346C-E20F-FF59678A56B9}"/>
                </a:ext>
              </a:extLst>
            </p:cNvPr>
            <p:cNvSpPr/>
            <p:nvPr/>
          </p:nvSpPr>
          <p:spPr>
            <a:xfrm>
              <a:off x="7451726" y="4451351"/>
              <a:ext cx="2747963" cy="9366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доставлять людей 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01262997-6CB3-8EA0-08A4-2EA2C992632E}"/>
                </a:ext>
              </a:extLst>
            </p:cNvPr>
            <p:cNvSpPr/>
            <p:nvPr/>
          </p:nvSpPr>
          <p:spPr>
            <a:xfrm>
              <a:off x="2179639" y="704851"/>
              <a:ext cx="2232025" cy="10509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кормить людей 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2C4C763-6954-39C0-897A-666D925F712E}"/>
                </a:ext>
              </a:extLst>
            </p:cNvPr>
            <p:cNvSpPr/>
            <p:nvPr/>
          </p:nvSpPr>
          <p:spPr>
            <a:xfrm>
              <a:off x="4824414" y="195263"/>
              <a:ext cx="2232025" cy="13271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дать фото услуги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181152B-EEA7-07CF-81FC-B115EDC7168C}"/>
                </a:ext>
              </a:extLst>
            </p:cNvPr>
            <p:cNvSpPr/>
            <p:nvPr/>
          </p:nvSpPr>
          <p:spPr>
            <a:xfrm>
              <a:off x="7453313" y="365126"/>
              <a:ext cx="2551112" cy="10271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Хотят оздоровиться   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601646E-BF16-C433-8FE1-CDECC76117DF}"/>
                </a:ext>
              </a:extLst>
            </p:cNvPr>
            <p:cNvSpPr/>
            <p:nvPr/>
          </p:nvSpPr>
          <p:spPr>
            <a:xfrm>
              <a:off x="7451725" y="5583238"/>
              <a:ext cx="2965450" cy="1168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atin typeface="Comic Sans MS" panose="030F0702030302020204" pitchFamily="66" charset="0"/>
                </a:rPr>
                <a:t>Те, кто хочет уложиться в бюджет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6ADDA-9D65-BE4F-EA98-C32BAC19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75D63542-4BF6-093A-7EAC-A013A170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25603" name="Объект 2">
            <a:extLst>
              <a:ext uri="{FF2B5EF4-FFF2-40B4-BE49-F238E27FC236}">
                <a16:creationId xmlns:a16="http://schemas.microsoft.com/office/drawing/2014/main" id="{A3D1931A-A8C8-BDBD-DD2D-BBBF29650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035" y="1135342"/>
            <a:ext cx="5943600" cy="3230470"/>
          </a:xfrm>
        </p:spPr>
        <p:txBody>
          <a:bodyPr/>
          <a:lstStyle/>
          <a:p>
            <a: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ЧТО?</a:t>
            </a:r>
            <a:b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altLang="ru-RU" sz="44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Определить проблемы игроков и их ресурсы.</a:t>
            </a:r>
          </a:p>
          <a:p>
            <a:endParaRPr lang="ru-RU" altLang="ru-RU" sz="4400" b="1" dirty="0"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B3AA1A8D-91C5-9C5D-A899-1F04B275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0189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76267E-1859-3B04-6B8C-2BD66D324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494" y="3868270"/>
            <a:ext cx="4235823" cy="2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1F5CB96A-8293-5489-FB20-9688DA78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52389"/>
            <a:ext cx="7886700" cy="592137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>
                <a:latin typeface="Comic Sans MS" panose="030F0702030302020204" pitchFamily="66" charset="0"/>
              </a:rPr>
              <a:t>ЧТО?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BA7272-9299-597B-0622-079F1176EABC}"/>
              </a:ext>
            </a:extLst>
          </p:cNvPr>
          <p:cNvSpPr/>
          <p:nvPr/>
        </p:nvSpPr>
        <p:spPr>
          <a:xfrm>
            <a:off x="2203451" y="1993900"/>
            <a:ext cx="2232025" cy="1123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провести время </a:t>
            </a:r>
            <a:r>
              <a:rPr lang="ru-RU" dirty="0"/>
              <a:t>семьёй с пользой </a:t>
            </a:r>
            <a:r>
              <a:rPr lang="ru-RU" dirty="0">
                <a:solidFill>
                  <a:srgbClr val="0000FF"/>
                </a:solidFill>
              </a:rPr>
              <a:t>Отсутствие алкоголя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D50C9C-9EAB-7531-2822-050759B56A5C}"/>
              </a:ext>
            </a:extLst>
          </p:cNvPr>
          <p:cNvSpPr/>
          <p:nvPr/>
        </p:nvSpPr>
        <p:spPr>
          <a:xfrm>
            <a:off x="4821239" y="1693863"/>
            <a:ext cx="2320925" cy="17256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Comic Sans MS" panose="030F0702030302020204" pitchFamily="66" charset="0"/>
              </a:rPr>
              <a:t>Те, кто будут формировать тур продукты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удобное и быстрое обслуживание для своих групп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35F0F7-7801-AC0C-689A-3FC1DD699E20}"/>
              </a:ext>
            </a:extLst>
          </p:cNvPr>
          <p:cNvSpPr/>
          <p:nvPr/>
        </p:nvSpPr>
        <p:spPr>
          <a:xfrm>
            <a:off x="2222501" y="3355975"/>
            <a:ext cx="2233613" cy="15938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будут организовывать досуг работников </a:t>
            </a:r>
            <a:r>
              <a:rPr lang="ru-RU" dirty="0">
                <a:solidFill>
                  <a:srgbClr val="0000FF"/>
                </a:solidFill>
              </a:rPr>
              <a:t>индивидуальное быстрое обслуживание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003BC8D-F63F-E3A0-79C2-922B1D7294AF}"/>
              </a:ext>
            </a:extLst>
          </p:cNvPr>
          <p:cNvSpPr/>
          <p:nvPr/>
        </p:nvSpPr>
        <p:spPr>
          <a:xfrm>
            <a:off x="4764088" y="3589338"/>
            <a:ext cx="2500312" cy="1206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расслабиться и восстановиться </a:t>
            </a:r>
            <a:r>
              <a:rPr lang="ru-RU" dirty="0">
                <a:solidFill>
                  <a:srgbClr val="0000FF"/>
                </a:solidFill>
              </a:rPr>
              <a:t>тишина, массажи, йога 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53E05B-D7B4-3949-254F-78A9E8FBE3B7}"/>
              </a:ext>
            </a:extLst>
          </p:cNvPr>
          <p:cNvSpPr/>
          <p:nvPr/>
        </p:nvSpPr>
        <p:spPr>
          <a:xfrm>
            <a:off x="7451726" y="1470024"/>
            <a:ext cx="2747963" cy="16160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пообщаться, сблизится вместе провести время</a:t>
            </a:r>
          </a:p>
          <a:p>
            <a:pPr algn="ctr">
              <a:defRPr/>
            </a:pPr>
            <a:r>
              <a:rPr lang="ru-RU" dirty="0">
                <a:solidFill>
                  <a:srgbClr val="0000FF"/>
                </a:solidFill>
              </a:rPr>
              <a:t>Места посидеть поговорить </a:t>
            </a:r>
            <a:r>
              <a:rPr lang="ru-RU" dirty="0"/>
              <a:t> 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4B54411-AFD5-F08D-5FE5-96B9399C54EA}"/>
              </a:ext>
            </a:extLst>
          </p:cNvPr>
          <p:cNvSpPr/>
          <p:nvPr/>
        </p:nvSpPr>
        <p:spPr>
          <a:xfrm>
            <a:off x="7451726" y="3235326"/>
            <a:ext cx="3099546" cy="936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развлечься - </a:t>
            </a:r>
            <a:r>
              <a:rPr lang="ru-RU" dirty="0" err="1">
                <a:solidFill>
                  <a:srgbClr val="0000FF"/>
                </a:solidFill>
              </a:rPr>
              <a:t>инстаграмные</a:t>
            </a:r>
            <a:r>
              <a:rPr lang="ru-RU" dirty="0">
                <a:solidFill>
                  <a:srgbClr val="0000FF"/>
                </a:solidFill>
              </a:rPr>
              <a:t> зоны, развлекающие события,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71D8D59-6EEA-8F01-0EAD-76A0D3FF2A55}"/>
              </a:ext>
            </a:extLst>
          </p:cNvPr>
          <p:cNvSpPr/>
          <p:nvPr/>
        </p:nvSpPr>
        <p:spPr>
          <a:xfrm>
            <a:off x="1847851" y="5210176"/>
            <a:ext cx="2646363" cy="11795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без очереди</a:t>
            </a:r>
          </a:p>
          <a:p>
            <a:pPr algn="ctr">
              <a:defRPr/>
            </a:pPr>
            <a:r>
              <a:rPr lang="ru-RU" dirty="0">
                <a:solidFill>
                  <a:srgbClr val="0000FF"/>
                </a:solidFill>
              </a:rPr>
              <a:t>Получить бронирование на сайте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B394E20-6139-FD08-E8FD-71D10A1A78D9}"/>
              </a:ext>
            </a:extLst>
          </p:cNvPr>
          <p:cNvSpPr/>
          <p:nvPr/>
        </p:nvSpPr>
        <p:spPr>
          <a:xfrm>
            <a:off x="4681538" y="5011738"/>
            <a:ext cx="2582862" cy="165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Те</a:t>
            </a:r>
            <a:r>
              <a:rPr lang="ru-RU" b="1" dirty="0">
                <a:latin typeface="Comic Sans MS" panose="030F0702030302020204" pitchFamily="66" charset="0"/>
              </a:rPr>
              <a:t> ,</a:t>
            </a:r>
            <a:r>
              <a:rPr lang="ru-RU" dirty="0"/>
              <a:t> кто с ограниченными возможностями </a:t>
            </a:r>
            <a:r>
              <a:rPr lang="ru-RU" dirty="0">
                <a:solidFill>
                  <a:srgbClr val="0000FF"/>
                </a:solidFill>
              </a:rPr>
              <a:t>трафик и продвижение себя удобство пользования услугой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6FAB345-3553-0740-74D5-6E7C718DEAD8}"/>
              </a:ext>
            </a:extLst>
          </p:cNvPr>
          <p:cNvSpPr/>
          <p:nvPr/>
        </p:nvSpPr>
        <p:spPr>
          <a:xfrm>
            <a:off x="7451726" y="4451351"/>
            <a:ext cx="2747963" cy="936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доставлять людей , </a:t>
            </a:r>
            <a:r>
              <a:rPr lang="ru-RU" dirty="0">
                <a:solidFill>
                  <a:srgbClr val="0000FF"/>
                </a:solidFill>
              </a:rPr>
              <a:t>трафик для заработка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D136EB9-4B8D-940E-D977-DDBBE4D61884}"/>
              </a:ext>
            </a:extLst>
          </p:cNvPr>
          <p:cNvSpPr/>
          <p:nvPr/>
        </p:nvSpPr>
        <p:spPr>
          <a:xfrm>
            <a:off x="2179639" y="704851"/>
            <a:ext cx="2232025" cy="1050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кормить людей </a:t>
            </a:r>
          </a:p>
          <a:p>
            <a:pPr algn="ctr">
              <a:defRPr/>
            </a:pPr>
            <a:r>
              <a:rPr lang="ru-RU" dirty="0">
                <a:solidFill>
                  <a:srgbClr val="0000FF"/>
                </a:solidFill>
              </a:rPr>
              <a:t>получить трафик и продвижение себя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5CCF502-F8F1-CC68-15C0-D8B6C8F701C1}"/>
              </a:ext>
            </a:extLst>
          </p:cNvPr>
          <p:cNvSpPr/>
          <p:nvPr/>
        </p:nvSpPr>
        <p:spPr>
          <a:xfrm>
            <a:off x="4824414" y="195263"/>
            <a:ext cx="2232025" cy="1327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дать фото услуги</a:t>
            </a:r>
          </a:p>
          <a:p>
            <a:pPr algn="ctr">
              <a:defRPr/>
            </a:pPr>
            <a:r>
              <a:rPr lang="ru-RU" dirty="0">
                <a:solidFill>
                  <a:srgbClr val="0000FF"/>
                </a:solidFill>
              </a:rPr>
              <a:t>получить трафик и продвижение себя 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5FB72BB-CC8E-0221-51FB-DD89B8668A91}"/>
              </a:ext>
            </a:extLst>
          </p:cNvPr>
          <p:cNvSpPr/>
          <p:nvPr/>
        </p:nvSpPr>
        <p:spPr>
          <a:xfrm>
            <a:off x="8000160" y="191294"/>
            <a:ext cx="2551112" cy="1027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Хотят оздоровиться   </a:t>
            </a:r>
          </a:p>
          <a:p>
            <a:pPr algn="ctr">
              <a:defRPr/>
            </a:pPr>
            <a:r>
              <a:rPr lang="ru-RU" dirty="0">
                <a:solidFill>
                  <a:srgbClr val="0000FF"/>
                </a:solidFill>
              </a:rPr>
              <a:t>Возможность контрастных процедур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EA96D3-6E15-AE16-32BE-CF9F84FC20B5}"/>
              </a:ext>
            </a:extLst>
          </p:cNvPr>
          <p:cNvSpPr/>
          <p:nvPr/>
        </p:nvSpPr>
        <p:spPr>
          <a:xfrm>
            <a:off x="7451725" y="5583238"/>
            <a:ext cx="3386604" cy="116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</a:rPr>
              <a:t>Те, кто хочет уложиться в бюджет </a:t>
            </a:r>
          </a:p>
          <a:p>
            <a:pPr algn="ctr">
              <a:defRPr/>
            </a:pPr>
            <a:r>
              <a:rPr lang="ru-RU" dirty="0">
                <a:solidFill>
                  <a:srgbClr val="0000FF"/>
                </a:solidFill>
              </a:rPr>
              <a:t>Видеть время, акции или время доступное к </a:t>
            </a:r>
            <a:r>
              <a:rPr lang="ru-RU" b="1" dirty="0">
                <a:solidFill>
                  <a:srgbClr val="0000FF"/>
                </a:solidFill>
              </a:rPr>
              <a:t>покупке</a:t>
            </a:r>
            <a:r>
              <a:rPr lang="ru-RU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06E9AC-B457-A8D8-6348-CCC4837E8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17" y="0"/>
            <a:ext cx="3029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75D63542-4BF6-093A-7EAC-A013A170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6ADDA-9D65-BE4F-EA98-C32BAC19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B3AA1A8D-91C5-9C5D-A899-1F04B275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42" y="203294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0EC139-19E7-7760-03C8-E84CBC811A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60" t="4944" r="14712" b="3465"/>
          <a:stretch/>
        </p:blipFill>
        <p:spPr>
          <a:xfrm>
            <a:off x="8229600" y="3364532"/>
            <a:ext cx="3854823" cy="3281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D90062B-049C-5813-1A86-5D77E4E6601C}"/>
              </a:ext>
            </a:extLst>
          </p:cNvPr>
          <p:cNvSpPr txBox="1">
            <a:spLocks/>
          </p:cNvSpPr>
          <p:nvPr/>
        </p:nvSpPr>
        <p:spPr>
          <a:xfrm>
            <a:off x="5103907" y="526958"/>
            <a:ext cx="65357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FAD6E0F9-4FCB-3829-072C-93639A89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062" y="1825625"/>
            <a:ext cx="6535738" cy="4351338"/>
          </a:xfrm>
        </p:spPr>
        <p:txBody>
          <a:bodyPr/>
          <a:lstStyle/>
          <a:p>
            <a:r>
              <a:rPr lang="ru-RU" alt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ЧТО?</a:t>
            </a:r>
            <a:br>
              <a:rPr lang="ru-RU" alt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ru-RU" alt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ФОРМИРУЕМ ЦЕННОСТИ 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5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Рисунок 5">
            <a:extLst>
              <a:ext uri="{FF2B5EF4-FFF2-40B4-BE49-F238E27FC236}">
                <a16:creationId xmlns:a16="http://schemas.microsoft.com/office/drawing/2014/main" id="{8932A02A-B5F6-C070-9F7C-52604DB88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27" y="257084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2F751404-838E-857F-A5D9-F6F7DB206771}"/>
              </a:ext>
            </a:extLst>
          </p:cNvPr>
          <p:cNvSpPr txBox="1">
            <a:spLocks/>
          </p:cNvSpPr>
          <p:nvPr/>
        </p:nvSpPr>
        <p:spPr>
          <a:xfrm>
            <a:off x="4733364" y="365125"/>
            <a:ext cx="66204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Предоставленная </a:t>
            </a:r>
            <a:b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ценность </a:t>
            </a:r>
          </a:p>
        </p:txBody>
      </p:sp>
      <p:sp>
        <p:nvSpPr>
          <p:cNvPr id="5" name="Объект 1">
            <a:extLst>
              <a:ext uri="{FF2B5EF4-FFF2-40B4-BE49-F238E27FC236}">
                <a16:creationId xmlns:a16="http://schemas.microsoft.com/office/drawing/2014/main" id="{6D5DED98-34EB-9445-879C-98B3FF0DA58D}"/>
              </a:ext>
            </a:extLst>
          </p:cNvPr>
          <p:cNvSpPr txBox="1">
            <a:spLocks/>
          </p:cNvSpPr>
          <p:nvPr/>
        </p:nvSpPr>
        <p:spPr>
          <a:xfrm>
            <a:off x="4529977" y="2016496"/>
            <a:ext cx="7440706" cy="40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>
                <a:latin typeface="Comic Sans MS" panose="030F0702030302020204" pitchFamily="66" charset="0"/>
                <a:cs typeface="Arial" panose="020B0604020202020204" pitchFamily="34" charset="0"/>
              </a:rPr>
              <a:t>Каким образом мы помогаем нашим клиентам? </a:t>
            </a:r>
          </a:p>
          <a:p>
            <a:r>
              <a:rPr lang="ru-RU" altLang="ru-RU">
                <a:latin typeface="Comic Sans MS" panose="030F0702030302020204" pitchFamily="66" charset="0"/>
                <a:cs typeface="Arial" panose="020B0604020202020204" pitchFamily="34" charset="0"/>
              </a:rPr>
              <a:t>Какие проблемы решаем? </a:t>
            </a:r>
          </a:p>
          <a:p>
            <a:r>
              <a:rPr lang="ru-RU" altLang="ru-RU">
                <a:latin typeface="Comic Sans MS" panose="030F0702030302020204" pitchFamily="66" charset="0"/>
                <a:cs typeface="Arial" panose="020B0604020202020204" pitchFamily="34" charset="0"/>
              </a:rPr>
              <a:t>Какие потребности мы удовлетворяем? </a:t>
            </a:r>
          </a:p>
          <a:p>
            <a:r>
              <a:rPr lang="ru-RU" altLang="ru-RU">
                <a:latin typeface="Comic Sans MS" panose="030F0702030302020204" pitchFamily="66" charset="0"/>
                <a:cs typeface="Arial" panose="020B0604020202020204" pitchFamily="34" charset="0"/>
              </a:rPr>
              <a:t>Какой набор товаров/услуг предлагаем каждому сегменту</a:t>
            </a:r>
            <a:r>
              <a:rPr lang="en-US" altLang="ru-RU"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ru-RU" altLang="ru-RU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5EEE9C-5165-83CB-644F-1A3D47B1F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4" r="29624"/>
          <a:stretch/>
        </p:blipFill>
        <p:spPr>
          <a:xfrm>
            <a:off x="134470" y="1924329"/>
            <a:ext cx="4467225" cy="4000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EC9367-306C-F160-7D55-043D99CB8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17" y="0"/>
            <a:ext cx="3029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2">
            <a:extLst>
              <a:ext uri="{FF2B5EF4-FFF2-40B4-BE49-F238E27FC236}">
                <a16:creationId xmlns:a16="http://schemas.microsoft.com/office/drawing/2014/main" id="{B66C544E-DCC3-81BA-094B-CA931621C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Элементы ценности</a:t>
            </a:r>
          </a:p>
        </p:txBody>
      </p:sp>
      <p:sp>
        <p:nvSpPr>
          <p:cNvPr id="33795" name="Объект 1">
            <a:extLst>
              <a:ext uri="{FF2B5EF4-FFF2-40B4-BE49-F238E27FC236}">
                <a16:creationId xmlns:a16="http://schemas.microsoft.com/office/drawing/2014/main" id="{46B2B0F7-2F6F-5677-DB32-9167A410E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107632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Неповторимые эмоции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Новизна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Производительность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Изготовление на заказ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Помощь клиенту выполнять работу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Дизайн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Бренд/статус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Уменьшение расходов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Снижение риска</a:t>
            </a:r>
          </a:p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Удобство, применимост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</a:p>
        </p:txBody>
      </p:sp>
      <p:pic>
        <p:nvPicPr>
          <p:cNvPr id="33797" name="Рисунок 3">
            <a:extLst>
              <a:ext uri="{FF2B5EF4-FFF2-40B4-BE49-F238E27FC236}">
                <a16:creationId xmlns:a16="http://schemas.microsoft.com/office/drawing/2014/main" id="{D6081666-20D2-60A3-6286-06452964C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1" y="3303589"/>
            <a:ext cx="34147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BDD3503-F7F9-9E5C-EC2F-FF571251C7BA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B8A6F463-974B-E6D8-803F-592845429967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AF51DE2F-F14C-BAAE-DC46-E72198D0504B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ъект 1">
            <a:extLst>
              <a:ext uri="{FF2B5EF4-FFF2-40B4-BE49-F238E27FC236}">
                <a16:creationId xmlns:a16="http://schemas.microsoft.com/office/drawing/2014/main" id="{6DFC2C70-1DE9-D463-CA86-DF2ECF160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Бизнес-модель продажи впечатлений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B24EF55-43D6-EC12-5823-34545731EA62}"/>
              </a:ext>
            </a:extLst>
          </p:cNvPr>
          <p:cNvGraphicFramePr>
            <a:graphicFrameLocks noGrp="1"/>
          </p:cNvGraphicFramePr>
          <p:nvPr/>
        </p:nvGraphicFramePr>
        <p:xfrm>
          <a:off x="1730376" y="1381125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04D94B5-4ABA-A2AA-6133-991B19D10C4D}"/>
              </a:ext>
            </a:extLst>
          </p:cNvPr>
          <p:cNvGraphicFramePr>
            <a:graphicFrameLocks noGrp="1"/>
          </p:cNvGraphicFramePr>
          <p:nvPr/>
        </p:nvGraphicFramePr>
        <p:xfrm>
          <a:off x="1730376" y="4370388"/>
          <a:ext cx="878522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0" marB="45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вход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мероприятие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Повременная оплата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Вступительный или членский взнос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Абонентская плата</a:t>
                      </a:r>
                    </a:p>
                  </a:txBody>
                  <a:tcPr marL="91443" marR="91443" marT="45800" marB="45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7613" name="Рисунок 1">
            <a:extLst>
              <a:ext uri="{FF2B5EF4-FFF2-40B4-BE49-F238E27FC236}">
                <a16:creationId xmlns:a16="http://schemas.microsoft.com/office/drawing/2014/main" id="{89449E2F-4B29-B6A7-3DD2-64C6324C4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4" y="3001963"/>
            <a:ext cx="18637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EC0447-1E6F-6D8E-ABE2-771472E8FEE2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B531FD40-2527-F90C-5154-160CD2EB8134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0BFF6B4-ABCF-6644-1086-7C314A83DCAD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623549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A0157B-7CA4-CA7C-D07C-5E0252C6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829CFF23-94E4-795D-FFF4-3C4EF709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06" y="158751"/>
            <a:ext cx="10515600" cy="1325563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Создаём впечатления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1E8C67-64EF-77FC-A15E-9EDCF8EF5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300" y="1403631"/>
            <a:ext cx="7886700" cy="4351337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Цель создания впечатлений – переключение внимания с товаров и услуг на впечатления в которые они упакованы.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Восприятие возможностей для создания впечатлений начинается с искреннего понимания ощущения клиента.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Важно включать клиента в создание впечатлений.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Сильные впечатления изменяют восприятие времени и материи.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A652DD41-F71A-E6B9-FF78-88D13BF1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658" y="220615"/>
            <a:ext cx="8600424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Задание командам</a:t>
            </a:r>
            <a:b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ru-RU" altLang="ru-RU" sz="900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1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«Чем будем удивлять» ? – </a:t>
            </a:r>
            <a:br>
              <a:rPr lang="ru-RU" altLang="ru-RU" sz="31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100" dirty="0">
                <a:latin typeface="Comic Sans MS" panose="030F0702030302020204" pitchFamily="66" charset="0"/>
                <a:cs typeface="Arial" panose="020B0604020202020204" pitchFamily="34" charset="0"/>
              </a:rPr>
              <a:t>правильный вопрос для создания впечатлений</a:t>
            </a:r>
            <a:b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ru-RU" altLang="ru-RU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F5B935-F61E-AF86-6A63-F13F7945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1" y="1750919"/>
            <a:ext cx="11430000" cy="512295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F1B467A-1E51-C45E-BCAD-20B8E36132A9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FAD48B80-147E-A749-6C30-171EEDDEF472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9E4F5BAA-F21E-0EE3-76FC-0A27C1223DF9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923F43-896F-EA40-F3CB-DD3C423BDE4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" y="204741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3A713-ED0C-7C5E-2274-6E9D0890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Comic Sans MS" panose="030F0702030302020204" pitchFamily="66" charset="0"/>
              </a:rPr>
              <a:t>ВЕЛИКАЯ ПИРАМИДА – ОДИН ИЗ ВЕЛИЧАЙШИХ ПРОЕКТОВ ДРЕВНОСТИ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B72757-D1F2-A724-2F3D-BBB50033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06" y="1588047"/>
            <a:ext cx="7359038" cy="490482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16B7580-C2E2-A612-B21F-242DBF9DFD42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9EE88705-B4B9-CD36-7BE4-7498D0A52539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5CFF2E25-A401-287A-CA6A-0013ACFB748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125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>
            <a:extLst>
              <a:ext uri="{FF2B5EF4-FFF2-40B4-BE49-F238E27FC236}">
                <a16:creationId xmlns:a16="http://schemas.microsoft.com/office/drawing/2014/main" id="{8E9E9B09-C170-7979-ED05-BC89FD705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Подзаголовок 2">
            <a:extLst>
              <a:ext uri="{FF2B5EF4-FFF2-40B4-BE49-F238E27FC236}">
                <a16:creationId xmlns:a16="http://schemas.microsoft.com/office/drawing/2014/main" id="{7403B43C-010F-F815-62D1-F0E16795A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025" y="549276"/>
            <a:ext cx="4248150" cy="3216275"/>
          </a:xfrm>
        </p:spPr>
        <p:txBody>
          <a:bodyPr/>
          <a:lstStyle/>
          <a:p>
            <a:pPr algn="just" eaLnBrk="1" hangingPunct="1"/>
            <a:endParaRPr lang="ru-RU" alt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39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Впечатление новое, экономическое предложение</a:t>
            </a:r>
          </a:p>
          <a:p>
            <a:pPr algn="just" eaLnBrk="1" hangingPunct="1"/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ru-RU" alt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000" dirty="0">
              <a:solidFill>
                <a:schemeClr val="bg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170B6C9-EFAC-60C5-E1EA-14AD435B8B0C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A1F6037E-301B-916D-DFC1-BC63BFA0661B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F344814A-EC8D-39F6-F586-31600E23F21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2872C49D-1E4E-C3AD-9A2D-F090FB7B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963" y="122239"/>
            <a:ext cx="7886700" cy="11461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>
                <a:latin typeface="Comic Sans MS" panose="030F0702030302020204" pitchFamily="66" charset="0"/>
                <a:cs typeface="Arial" panose="020B0604020202020204" pitchFamily="34" charset="0"/>
              </a:rPr>
              <a:t>Три урока о Ценности  из </a:t>
            </a:r>
            <a:br>
              <a:rPr lang="ru-RU" altLang="ru-RU" b="1" i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b="1" i="1" dirty="0">
                <a:latin typeface="Comic Sans MS" panose="030F0702030302020204" pitchFamily="66" charset="0"/>
                <a:cs typeface="Arial" panose="020B0604020202020204" pitchFamily="34" charset="0"/>
              </a:rPr>
              <a:t>«Парка чудес Галилео»</a:t>
            </a:r>
          </a:p>
        </p:txBody>
      </p:sp>
      <p:pic>
        <p:nvPicPr>
          <p:cNvPr id="37891" name="Рисунок 8">
            <a:extLst>
              <a:ext uri="{FF2B5EF4-FFF2-40B4-BE49-F238E27FC236}">
                <a16:creationId xmlns:a16="http://schemas.microsoft.com/office/drawing/2014/main" id="{9713B74E-3901-8C5C-448C-6E9A5FF9E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035" y="3352335"/>
            <a:ext cx="5342965" cy="338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8BD75A5-DF55-F103-6556-3ACD01A5D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71" y="1368052"/>
            <a:ext cx="7306142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5 метров  воздуха до потолка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  это атмосфера сказки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Музей науки           парк чудес Галилео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 Впечатления создают люди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F3028BD-6E04-4360-E8ED-FF6FC579C59F}"/>
              </a:ext>
            </a:extLst>
          </p:cNvPr>
          <p:cNvCxnSpPr/>
          <p:nvPr/>
        </p:nvCxnSpPr>
        <p:spPr>
          <a:xfrm>
            <a:off x="3876675" y="2900456"/>
            <a:ext cx="720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1DEF73A-C5D2-A2F9-65A9-C2871C677E83}"/>
              </a:ext>
            </a:extLst>
          </p:cNvPr>
          <p:cNvCxnSpPr/>
          <p:nvPr/>
        </p:nvCxnSpPr>
        <p:spPr>
          <a:xfrm>
            <a:off x="3876676" y="3143531"/>
            <a:ext cx="720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818607E-5253-D779-AB77-2A57D16FC311}"/>
              </a:ext>
            </a:extLst>
          </p:cNvPr>
          <p:cNvCxnSpPr/>
          <p:nvPr/>
        </p:nvCxnSpPr>
        <p:spPr>
          <a:xfrm>
            <a:off x="3949701" y="2686237"/>
            <a:ext cx="647700" cy="7207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F8E2D5E-4A8C-3C3B-81B4-2E7CDCA1E5DB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95CB06DB-5863-49A9-F390-685AC015B08A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C461C750-2AC0-9D66-1978-77CF64F3A129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2">
            <a:extLst>
              <a:ext uri="{FF2B5EF4-FFF2-40B4-BE49-F238E27FC236}">
                <a16:creationId xmlns:a16="http://schemas.microsoft.com/office/drawing/2014/main" id="{B7AA4071-535E-CBC8-3FEA-CF9B6D37D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11" y="241067"/>
            <a:ext cx="4823012" cy="1325563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Пример: </a:t>
            </a:r>
            <a:b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персонализация 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A31D3D10-C0EA-489A-5F2A-986616279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11" y="1939924"/>
            <a:ext cx="4034117" cy="44307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  <a:hlinkClick r:id="rId3"/>
              </a:rPr>
              <a:t>Пицца Мастер</a:t>
            </a: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</a:rPr>
              <a:t> – конструктор пиццы</a:t>
            </a:r>
          </a:p>
          <a:p>
            <a:pPr marL="109537" indent="0">
              <a:buNone/>
              <a:defRPr/>
            </a:pPr>
            <a:endParaRPr lang="ru-RU" dirty="0"/>
          </a:p>
          <a:p>
            <a:pPr marL="109537" indent="0">
              <a:buNone/>
              <a:defRPr/>
            </a:pPr>
            <a:endParaRPr lang="ru-RU" dirty="0"/>
          </a:p>
        </p:txBody>
      </p:sp>
      <p:pic>
        <p:nvPicPr>
          <p:cNvPr id="38916" name="Рисунок 3">
            <a:extLst>
              <a:ext uri="{FF2B5EF4-FFF2-40B4-BE49-F238E27FC236}">
                <a16:creationId xmlns:a16="http://schemas.microsoft.com/office/drawing/2014/main" id="{7F3D8748-FEB1-5E17-6465-CD0D5AD99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25" y="491844"/>
            <a:ext cx="6757310" cy="530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5B50BB5-803D-3E40-05B1-A89C943AA03A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E2303EBC-9B7C-1CC8-C008-55BE4BA0C61E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B9B2B98F-99B8-B90C-935D-E7E520D4626D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2">
            <a:extLst>
              <a:ext uri="{FF2B5EF4-FFF2-40B4-BE49-F238E27FC236}">
                <a16:creationId xmlns:a16="http://schemas.microsoft.com/office/drawing/2014/main" id="{041686B6-EA4C-303F-F8DC-317BDD83A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28" y="463597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Пример:</a:t>
            </a:r>
            <a:b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платежи через </a:t>
            </a:r>
            <a:b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мобильные устройства</a:t>
            </a:r>
            <a:br>
              <a:rPr lang="ru-RU" altLang="ru-RU" sz="3200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ru-RU" altLang="ru-RU" sz="3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0963" name="Объект 1">
            <a:extLst>
              <a:ext uri="{FF2B5EF4-FFF2-40B4-BE49-F238E27FC236}">
                <a16:creationId xmlns:a16="http://schemas.microsoft.com/office/drawing/2014/main" id="{893603F4-6722-D019-9DC5-CD1832F2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94" y="1836737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Быстрее  и проще </a:t>
            </a:r>
          </a:p>
        </p:txBody>
      </p:sp>
      <p:pic>
        <p:nvPicPr>
          <p:cNvPr id="40965" name="Рисунок 4">
            <a:extLst>
              <a:ext uri="{FF2B5EF4-FFF2-40B4-BE49-F238E27FC236}">
                <a16:creationId xmlns:a16="http://schemas.microsoft.com/office/drawing/2014/main" id="{CD0FFD5D-BEBD-DF75-10E5-148FCFA1D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28" y="1683310"/>
            <a:ext cx="7018072" cy="46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4273C6-2921-4BB5-A4EC-2F374BDFA2F4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5E4E4FDA-6AFB-CD70-2424-5B8C87CBA2C5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E01F2CC-8E19-9973-524A-E507758A41C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2">
            <a:extLst>
              <a:ext uri="{FF2B5EF4-FFF2-40B4-BE49-F238E27FC236}">
                <a16:creationId xmlns:a16="http://schemas.microsoft.com/office/drawing/2014/main" id="{C1FF3D24-A28E-E6B5-8C3C-39E26110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206" y="34383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Пример: </a:t>
            </a:r>
            <a:b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маркетинг через умные гаджеты </a:t>
            </a:r>
          </a:p>
        </p:txBody>
      </p:sp>
      <p:pic>
        <p:nvPicPr>
          <p:cNvPr id="41987" name="Объект 4">
            <a:extLst>
              <a:ext uri="{FF2B5EF4-FFF2-40B4-BE49-F238E27FC236}">
                <a16:creationId xmlns:a16="http://schemas.microsoft.com/office/drawing/2014/main" id="{600CF642-D154-F58D-026C-BABE156A8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9003" y="1379741"/>
            <a:ext cx="7463396" cy="5066164"/>
          </a:xfr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905F13B-9341-977D-09DE-35B361FA15EB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BCD1AEFE-372E-1036-9F14-3C6B2A1D0E50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D7AE104-3FBE-D36A-4A29-3F3AB1DBD0A3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B9ABA84-6EF5-AE6D-32FB-FD5C90B7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92150"/>
            <a:ext cx="8229600" cy="72548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Пример:</a:t>
            </a:r>
            <a:b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прозрачность заказа </a:t>
            </a:r>
            <a:br>
              <a:rPr lang="ru-RU" dirty="0"/>
            </a:b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A141FA0E-D445-A4F7-0282-53FBA3C6D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268413"/>
            <a:ext cx="8912225" cy="4495800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</a:rPr>
              <a:t>до приезда водителя вы увидите в приложении его имя и фотографию, а также марку, модель и номер автомобиля.</a:t>
            </a:r>
          </a:p>
          <a:p>
            <a:pPr marL="109537" indent="0">
              <a:buNone/>
              <a:defRPr/>
            </a:pPr>
            <a:endParaRPr lang="ru-RU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</a:rPr>
              <a:t>в любое время </a:t>
            </a:r>
          </a:p>
          <a:p>
            <a:pPr marL="109537" indent="0">
              <a:buNone/>
              <a:defRPr/>
            </a:pP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</a:rPr>
              <a:t>выбор машины</a:t>
            </a:r>
          </a:p>
          <a:p>
            <a:pPr marL="109537" indent="0">
              <a:buNone/>
              <a:defRPr/>
            </a:pPr>
            <a:endParaRPr lang="ru-RU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</a:rPr>
              <a:t>рассчитать </a:t>
            </a:r>
          </a:p>
          <a:p>
            <a:pPr marL="109537" indent="0">
              <a:buNone/>
              <a:defRPr/>
            </a:pPr>
            <a:r>
              <a:rPr lang="ru-RU" dirty="0">
                <a:latin typeface="Comic Sans MS" panose="030F0702030302020204" pitchFamily="66" charset="0"/>
                <a:cs typeface="Arial" panose="020B0604020202020204" pitchFamily="34" charset="0"/>
              </a:rPr>
              <a:t>стоимость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43013" name="Рисунок 7">
            <a:extLst>
              <a:ext uri="{FF2B5EF4-FFF2-40B4-BE49-F238E27FC236}">
                <a16:creationId xmlns:a16="http://schemas.microsoft.com/office/drawing/2014/main" id="{B488E83E-4545-79A3-B4E1-27E494120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3500438"/>
            <a:ext cx="4700587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09690AA-CD4C-646F-399B-F11A2E0324D6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4A22071C-A9DC-36CD-58E6-EE7323E7FADE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3717AF0-E341-9905-EC77-507D27B49A9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Объект 3">
            <a:extLst>
              <a:ext uri="{FF2B5EF4-FFF2-40B4-BE49-F238E27FC236}">
                <a16:creationId xmlns:a16="http://schemas.microsoft.com/office/drawing/2014/main" id="{E2F0A9CD-FB52-DBA9-86F9-A5B11378E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5317" y="1394561"/>
            <a:ext cx="8193741" cy="5463439"/>
          </a:xfrm>
        </p:spPr>
      </p:pic>
      <p:sp>
        <p:nvSpPr>
          <p:cNvPr id="45059" name="Заголовок 1">
            <a:extLst>
              <a:ext uri="{FF2B5EF4-FFF2-40B4-BE49-F238E27FC236}">
                <a16:creationId xmlns:a16="http://schemas.microsoft.com/office/drawing/2014/main" id="{9EF813B9-1ED7-BF5D-FBB8-D6CD6B26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9284"/>
            <a:ext cx="9144000" cy="6635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>
                <a:latin typeface="Comic Sans MS" panose="030F0702030302020204" pitchFamily="66" charset="0"/>
              </a:rPr>
              <a:t>Театрализованная экскурсия </a:t>
            </a:r>
            <a:br>
              <a:rPr lang="ru-RU" altLang="ru-RU" b="1" dirty="0">
                <a:latin typeface="Comic Sans MS" panose="030F0702030302020204" pitchFamily="66" charset="0"/>
              </a:rPr>
            </a:br>
            <a:r>
              <a:rPr lang="ru-RU" altLang="ru-RU" b="1" dirty="0">
                <a:latin typeface="Comic Sans MS" panose="030F0702030302020204" pitchFamily="66" charset="0"/>
              </a:rPr>
              <a:t>«В доме Булгакова»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A4D26B-FF1A-BF36-2AC8-008E03718A82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F619F909-F791-5FFB-521A-6C29172FC1AD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A0137BE3-49E8-172E-B81B-6B96E8F9DAFA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>
            <a:extLst>
              <a:ext uri="{FF2B5EF4-FFF2-40B4-BE49-F238E27FC236}">
                <a16:creationId xmlns:a16="http://schemas.microsoft.com/office/drawing/2014/main" id="{C2166EE4-07E0-A817-F134-6151F409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46083" name="Объект 1">
            <a:extLst>
              <a:ext uri="{FF2B5EF4-FFF2-40B4-BE49-F238E27FC236}">
                <a16:creationId xmlns:a16="http://schemas.microsoft.com/office/drawing/2014/main" id="{06CD257A-CDA5-5EA6-B5FA-807EF8DE2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Доброй ночи! </a:t>
            </a:r>
          </a:p>
          <a:p>
            <a:pPr marL="107950" indent="0">
              <a:buNone/>
            </a:pP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Увы, мы вынуждены уйти домой, </a:t>
            </a:r>
          </a:p>
          <a:p>
            <a:pPr marL="107950" indent="0">
              <a:buNone/>
            </a:pP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но утром, как только вернемся, сразу же перезвоним вам. </a:t>
            </a:r>
          </a:p>
          <a:p>
            <a:pPr marL="107950" indent="0">
              <a:buNone/>
            </a:pP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Поэтому, пожалуйста, оставьте ваш контактный телефон и представьтесь, чтобы мы знали, как к вам обратиться.</a:t>
            </a:r>
          </a:p>
          <a:p>
            <a:pPr marL="107950" indent="0">
              <a:buNone/>
            </a:pP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Хороших снов! </a:t>
            </a:r>
          </a:p>
          <a:p>
            <a:pPr marL="107950" indent="0">
              <a:buNone/>
            </a:pP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Нашим конкурентам вы можете не звонить —у них автоответчик есть, но они его не слушают».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BF95C0-1AF9-FAA1-43E0-A46897E03840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90AB399D-C4AA-8190-FE2E-251275C1631C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2F7F5101-7A87-6F82-B394-E99B2F544E6C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Объект 3">
            <a:extLst>
              <a:ext uri="{FF2B5EF4-FFF2-40B4-BE49-F238E27FC236}">
                <a16:creationId xmlns:a16="http://schemas.microsoft.com/office/drawing/2014/main" id="{8B46BC18-F5CE-59B0-2054-B530EDF0B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2" b="6630"/>
          <a:stretch/>
        </p:blipFill>
        <p:spPr>
          <a:xfrm>
            <a:off x="1282512" y="0"/>
            <a:ext cx="4642761" cy="6858000"/>
          </a:xfrm>
        </p:spPr>
      </p:pic>
      <p:pic>
        <p:nvPicPr>
          <p:cNvPr id="47107" name="Рисунок 4">
            <a:extLst>
              <a:ext uri="{FF2B5EF4-FFF2-40B4-BE49-F238E27FC236}">
                <a16:creationId xmlns:a16="http://schemas.microsoft.com/office/drawing/2014/main" id="{F09C4A39-7C7F-424C-006C-D967EA0650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 bwMode="auto">
          <a:xfrm>
            <a:off x="6266729" y="-1"/>
            <a:ext cx="4517812" cy="68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F06DC73-852A-B853-6576-281F666B62E4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E94165BD-0FF7-8677-1125-2320F5FE28E0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3845DE9F-AA6F-1384-3EBC-190FBA5188E9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>
            <a:extLst>
              <a:ext uri="{FF2B5EF4-FFF2-40B4-BE49-F238E27FC236}">
                <a16:creationId xmlns:a16="http://schemas.microsoft.com/office/drawing/2014/main" id="{2D3B5A64-1989-46EC-B1C3-4CBEA694F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-55563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dirty="0">
                <a:latin typeface="Comic Sans MS" panose="030F0702030302020204" pitchFamily="66" charset="0"/>
              </a:rPr>
              <a:t>Магазин мастерская  игрушек </a:t>
            </a:r>
            <a:r>
              <a:rPr lang="en-US" altLang="ru-RU" sz="3600" dirty="0">
                <a:latin typeface="Comic Sans MS" panose="030F0702030302020204" pitchFamily="66" charset="0"/>
              </a:rPr>
              <a:t>Build-A-Bear</a:t>
            </a:r>
            <a:endParaRPr lang="ru-RU" altLang="ru-RU" sz="3600" dirty="0">
              <a:latin typeface="Comic Sans MS" panose="030F0702030302020204" pitchFamily="66" charset="0"/>
            </a:endParaRPr>
          </a:p>
        </p:txBody>
      </p:sp>
      <p:pic>
        <p:nvPicPr>
          <p:cNvPr id="51203" name="Рисунок 4">
            <a:extLst>
              <a:ext uri="{FF2B5EF4-FFF2-40B4-BE49-F238E27FC236}">
                <a16:creationId xmlns:a16="http://schemas.microsoft.com/office/drawing/2014/main" id="{F6F69739-61C5-DA76-F7AB-BC2D68EC2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81075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Рисунок 5">
            <a:extLst>
              <a:ext uri="{FF2B5EF4-FFF2-40B4-BE49-F238E27FC236}">
                <a16:creationId xmlns:a16="http://schemas.microsoft.com/office/drawing/2014/main" id="{8BC5EBF1-54E4-7E72-8E53-BCEA9986D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53" y="2868139"/>
            <a:ext cx="4302013" cy="368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7">
            <a:extLst>
              <a:ext uri="{FF2B5EF4-FFF2-40B4-BE49-F238E27FC236}">
                <a16:creationId xmlns:a16="http://schemas.microsoft.com/office/drawing/2014/main" id="{A3371FB8-8870-0F27-08FE-2ACD4FDCA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4" y="3657601"/>
            <a:ext cx="447508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Выбери меня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Послушай меня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Наполни меня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Зашей меня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Расчеши меня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Придумай мне имя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Одень меня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omic Sans MS" panose="030F0702030302020204" pitchFamily="66" charset="0"/>
              </a:rPr>
              <a:t>Посели меня в домик</a:t>
            </a:r>
            <a:r>
              <a:rPr lang="ru-RU" altLang="ru-RU" b="1" dirty="0"/>
              <a:t>.</a:t>
            </a:r>
          </a:p>
        </p:txBody>
      </p:sp>
      <p:sp>
        <p:nvSpPr>
          <p:cNvPr id="51206" name="TextBox 9">
            <a:extLst>
              <a:ext uri="{FF2B5EF4-FFF2-40B4-BE49-F238E27FC236}">
                <a16:creationId xmlns:a16="http://schemas.microsoft.com/office/drawing/2014/main" id="{CC1997D9-1821-BC4C-E470-FDD1BABF3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805" y="1125833"/>
            <a:ext cx="46457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Comic Sans MS" panose="030F0702030302020204" pitchFamily="66" charset="0"/>
                <a:ea typeface="+mj-ea"/>
                <a:cs typeface="+mj-cs"/>
              </a:rPr>
              <a:t>Получение впечатлений разделено на 8 стадий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276B8-A007-2C68-F292-02DAF6D0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27770"/>
            <a:ext cx="10959351" cy="8238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«</a:t>
            </a:r>
            <a:r>
              <a:rPr lang="ru-RU" sz="3200" b="1" dirty="0">
                <a:latin typeface="Comic Sans MS" panose="030F0702030302020204" pitchFamily="66" charset="0"/>
              </a:rPr>
              <a:t>ЖЕЛЕЗНЫЙ ТРЕУГОЛЬНИК</a:t>
            </a:r>
            <a:r>
              <a:rPr lang="ru-RU" b="1" dirty="0"/>
              <a:t>» </a:t>
            </a:r>
            <a:r>
              <a:rPr lang="ru-RU" sz="3200" b="1" dirty="0">
                <a:latin typeface="Comic Sans MS" panose="030F0702030302020204" pitchFamily="66" charset="0"/>
              </a:rPr>
              <a:t>УПРАВЛЕНИЯ</a:t>
            </a:r>
            <a:r>
              <a:rPr lang="ru-RU" b="1" dirty="0"/>
              <a:t> </a:t>
            </a:r>
            <a:r>
              <a:rPr lang="ru-RU" sz="3200" b="1" dirty="0">
                <a:latin typeface="Comic Sans MS" panose="030F0702030302020204" pitchFamily="66" charset="0"/>
              </a:rPr>
              <a:t>ПРОЕКТОМ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02026DD2-D919-DA04-9F33-27766DA9DCB9}"/>
              </a:ext>
            </a:extLst>
          </p:cNvPr>
          <p:cNvSpPr/>
          <p:nvPr/>
        </p:nvSpPr>
        <p:spPr>
          <a:xfrm>
            <a:off x="3974969" y="2492187"/>
            <a:ext cx="4156019" cy="2947077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A268EC2-2FE4-D1D4-DFC9-E9D17CB86991}"/>
              </a:ext>
            </a:extLst>
          </p:cNvPr>
          <p:cNvSpPr txBox="1">
            <a:spLocks/>
          </p:cNvSpPr>
          <p:nvPr/>
        </p:nvSpPr>
        <p:spPr>
          <a:xfrm>
            <a:off x="196398" y="5221035"/>
            <a:ext cx="4542933" cy="1027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СТОИМОСТЬ </a:t>
            </a:r>
          </a:p>
          <a:p>
            <a:pPr algn="ctr">
              <a:lnSpc>
                <a:spcPct val="110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(ДЕНЬГИ, БЮДЖЕТ, РЕСУРСЫ)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CFC932-2765-FDF3-9DAD-EF1D64D468BF}"/>
              </a:ext>
            </a:extLst>
          </p:cNvPr>
          <p:cNvSpPr txBox="1">
            <a:spLocks/>
          </p:cNvSpPr>
          <p:nvPr/>
        </p:nvSpPr>
        <p:spPr>
          <a:xfrm>
            <a:off x="3733801" y="1101263"/>
            <a:ext cx="5006787" cy="122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СОДЕРЖАНИЕ </a:t>
            </a:r>
          </a:p>
          <a:p>
            <a:pPr algn="ctr">
              <a:lnSpc>
                <a:spcPct val="110000"/>
              </a:lnSpc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(ОЪЕМ РАБОТ, ФИЧИ, ФУНКЦИОНАЛ, КАЧЕСТВО И Т.Д.)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F06FC7B-7A14-0003-CE84-93474F4F46A7}"/>
              </a:ext>
            </a:extLst>
          </p:cNvPr>
          <p:cNvSpPr txBox="1">
            <a:spLocks/>
          </p:cNvSpPr>
          <p:nvPr/>
        </p:nvSpPr>
        <p:spPr>
          <a:xfrm>
            <a:off x="7107811" y="5227163"/>
            <a:ext cx="4542933" cy="80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ВРЕМЯ </a:t>
            </a:r>
          </a:p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(ГРАФИК, СРОКИ)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58B24FF-0E94-3626-7DDB-9747F418BC36}"/>
              </a:ext>
            </a:extLst>
          </p:cNvPr>
          <p:cNvSpPr txBox="1">
            <a:spLocks/>
          </p:cNvSpPr>
          <p:nvPr/>
        </p:nvSpPr>
        <p:spPr>
          <a:xfrm>
            <a:off x="196398" y="2814219"/>
            <a:ext cx="4542933" cy="122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600" b="1" dirty="0">
                <a:latin typeface="Comic Sans MS" panose="030F0702030302020204" pitchFamily="66" charset="0"/>
              </a:rPr>
              <a:t>Смысл «железного треугольника» в том, что ограничения на объем работ, сроки и бюджет должным быть разумными, ими нужно управлять)</a:t>
            </a:r>
            <a:endParaRPr lang="ru-RU" sz="2200" b="1" dirty="0">
              <a:latin typeface="Comic Sans MS" panose="030F0702030302020204" pitchFamily="66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8740D06-D6F4-5808-F10D-3F500F9DCB67}"/>
              </a:ext>
            </a:extLst>
          </p:cNvPr>
          <p:cNvGrpSpPr/>
          <p:nvPr/>
        </p:nvGrpSpPr>
        <p:grpSpPr>
          <a:xfrm>
            <a:off x="11627224" y="0"/>
            <a:ext cx="224117" cy="6858000"/>
            <a:chOff x="286871" y="0"/>
            <a:chExt cx="224117" cy="6858000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40755E70-004D-B31F-9B1B-17E252BEB651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0EE56D6-04E1-35CE-E0E0-16D0B0B21818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7728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2">
            <a:extLst>
              <a:ext uri="{FF2B5EF4-FFF2-40B4-BE49-F238E27FC236}">
                <a16:creationId xmlns:a16="http://schemas.microsoft.com/office/drawing/2014/main" id="{4FE39829-6273-EB6A-656E-3D2D0343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8686800" cy="1143000"/>
          </a:xfrm>
        </p:spPr>
        <p:txBody>
          <a:bodyPr/>
          <a:lstStyle/>
          <a:p>
            <a:pPr algn="ctr" eaLnBrk="1" hangingPunct="1"/>
            <a:r>
              <a:rPr lang="ru-RU" altLang="ru-RU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Визуализация </a:t>
            </a:r>
            <a:br>
              <a:rPr lang="ru-RU" altLang="ru-RU" sz="2800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профиля потребителя – карта эмпатии </a:t>
            </a:r>
          </a:p>
        </p:txBody>
      </p:sp>
      <p:pic>
        <p:nvPicPr>
          <p:cNvPr id="53251" name="Объект 6">
            <a:extLst>
              <a:ext uri="{FF2B5EF4-FFF2-40B4-BE49-F238E27FC236}">
                <a16:creationId xmlns:a16="http://schemas.microsoft.com/office/drawing/2014/main" id="{E4C3C2E2-816A-D660-41D4-E335FEB64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9712" y="1417638"/>
            <a:ext cx="7638025" cy="5324473"/>
          </a:xfr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DBEFA0A-B770-E6A2-5CB8-1F261BB610E6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FD3ED44B-6A71-597B-222C-68C8D7CB394D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7105D87-1337-AFA2-B22F-1E56B3156EE5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ъект 1">
            <a:extLst>
              <a:ext uri="{FF2B5EF4-FFF2-40B4-BE49-F238E27FC236}">
                <a16:creationId xmlns:a16="http://schemas.microsoft.com/office/drawing/2014/main" id="{BF527C68-A48D-2AE5-F647-BDF8EC639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Ключевые ресурсы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72FD490-C8FD-9AB9-B748-B40069013D74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58988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45E4E9B-FE32-5522-1484-A05D7B48FCE4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49839"/>
          <a:ext cx="8785225" cy="64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4D06235-8397-ABCB-A193-DD59348B60CD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60575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96DA33B-F681-4673-62FD-0A21744EE4F1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51425"/>
          <a:ext cx="8785225" cy="64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77D971D-C640-7037-D5D4-A17FF2725883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D48734AE-045B-BC51-8CE6-2EB328EB20F9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321548B-494B-68CC-35F2-A7CBF7AB6732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BA97172-DB67-024A-1345-8D36990D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202"/>
            <a:ext cx="10515600" cy="4351338"/>
          </a:xfrm>
        </p:spPr>
        <p:txBody>
          <a:bodyPr rtlCol="0">
            <a:normAutofit/>
          </a:bodyPr>
          <a:lstStyle/>
          <a:p>
            <a:pPr marL="109537" indent="0">
              <a:buNone/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Ключевые ресурсы:</a:t>
            </a:r>
          </a:p>
          <a:p>
            <a:pPr marL="109537" indent="0">
              <a:buNone/>
              <a:defRPr/>
            </a:pPr>
            <a:endParaRPr lang="ru-RU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материальные ресурсы</a:t>
            </a:r>
          </a:p>
          <a:p>
            <a:pPr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нематериальные ресурсы</a:t>
            </a:r>
          </a:p>
          <a:p>
            <a:pPr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персонал</a:t>
            </a:r>
          </a:p>
          <a:p>
            <a:pPr>
              <a:defRPr/>
            </a:pPr>
            <a:r>
              <a:rPr 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финансы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CB534F-33BD-464B-227A-37B63EE1051E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EE5DCC0-0499-2977-AB3F-3EF0F6F3875F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D8A3B1C7-1757-F2CC-7390-6A00EB8F8F8D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2E593-E842-F273-403A-8E49F7991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5" b="10975"/>
          <a:stretch/>
        </p:blipFill>
        <p:spPr>
          <a:xfrm>
            <a:off x="5595633" y="1183341"/>
            <a:ext cx="6309496" cy="458096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ъект 1">
            <a:extLst>
              <a:ext uri="{FF2B5EF4-FFF2-40B4-BE49-F238E27FC236}">
                <a16:creationId xmlns:a16="http://schemas.microsoft.com/office/drawing/2014/main" id="{F8E79EC0-6AD7-19A7-7465-21F6979F3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Взаимоотношения с клиентами </a:t>
            </a:r>
          </a:p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019ABB-2083-85FE-17FB-C081F20D0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129675"/>
              </p:ext>
            </p:extLst>
          </p:nvPr>
        </p:nvGraphicFramePr>
        <p:xfrm>
          <a:off x="1703388" y="2058988"/>
          <a:ext cx="9547316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1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7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</a:t>
                      </a:r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Взаимоотно-шения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7A574DB-F5E4-81BA-314A-9AB83DE34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7352"/>
              </p:ext>
            </p:extLst>
          </p:nvPr>
        </p:nvGraphicFramePr>
        <p:xfrm>
          <a:off x="1703389" y="5049839"/>
          <a:ext cx="9547315" cy="64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1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0797CF-11B2-9663-5717-78DF387A2963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E72D4B54-E343-2E96-30F3-000E9A5981FD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482CC81-EBB3-8F31-C5BC-DA33E72DE99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2">
            <a:extLst>
              <a:ext uri="{FF2B5EF4-FFF2-40B4-BE49-F238E27FC236}">
                <a16:creationId xmlns:a16="http://schemas.microsoft.com/office/drawing/2014/main" id="{12C15939-246D-0642-88E8-C6B38B4B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63" y="508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Наводящие вопросы </a:t>
            </a:r>
            <a:b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для решения проблем</a:t>
            </a:r>
          </a:p>
        </p:txBody>
      </p:sp>
      <p:sp>
        <p:nvSpPr>
          <p:cNvPr id="54275" name="Объект 1">
            <a:extLst>
              <a:ext uri="{FF2B5EF4-FFF2-40B4-BE49-F238E27FC236}">
                <a16:creationId xmlns:a16="http://schemas.microsoft.com/office/drawing/2014/main" id="{2975DCAB-CE18-00E7-4493-04A58D144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1200150"/>
            <a:ext cx="9036050" cy="5181600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Что такое «слишком затратно» (</a:t>
            </a:r>
            <a:r>
              <a:rPr lang="en-US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  <a:r>
              <a:rPr lang="en-US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$</a:t>
            </a:r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,усилия)</a:t>
            </a:r>
          </a:p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 заставляет чувствовать плохо</a:t>
            </a:r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ru-RU" altLang="ru-RU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раздражает, разочаровывает, вызывает головную боль»</a:t>
            </a:r>
          </a:p>
          <a:p>
            <a:pPr eaLnBrk="1" hangingPunct="1"/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С какими негативными социальными факторами боятся столкнуться. </a:t>
            </a:r>
          </a:p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 какими проблемами сталкиваются </a:t>
            </a:r>
            <a:r>
              <a:rPr lang="ru-RU" altLang="ru-RU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(Понимание как устроено, трудности с выполнением, с желанием выполнять)</a:t>
            </a:r>
          </a:p>
          <a:p>
            <a:pPr eaLnBrk="1" hangingPunct="1"/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Задают ли себе вопрос «Что может пойти не так»? Какие риски пугают?</a:t>
            </a:r>
          </a:p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Причины переживаний?</a:t>
            </a:r>
          </a:p>
          <a:p>
            <a:pPr eaLnBrk="1" hangingPunct="1"/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Какие допускают ошибки?</a:t>
            </a:r>
          </a:p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 мешает принять ценностное предложение?</a:t>
            </a:r>
            <a:r>
              <a:rPr lang="ru-RU" alt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(препятствия)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631F14-2622-6924-B238-CB65EE17BE88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959FF561-7ED2-E511-407B-6E17FE0DF87F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646E896-66A4-F7AD-C88B-E99B6B372AD4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2">
            <a:extLst>
              <a:ext uri="{FF2B5EF4-FFF2-40B4-BE49-F238E27FC236}">
                <a16:creationId xmlns:a16="http://schemas.microsoft.com/office/drawing/2014/main" id="{57191152-7651-29AE-8689-867390E4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Взаимоотношения </a:t>
            </a:r>
            <a:b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с клиентами</a:t>
            </a:r>
          </a:p>
        </p:txBody>
      </p:sp>
      <p:sp>
        <p:nvSpPr>
          <p:cNvPr id="64515" name="Объект 1">
            <a:extLst>
              <a:ext uri="{FF2B5EF4-FFF2-40B4-BE49-F238E27FC236}">
                <a16:creationId xmlns:a16="http://schemas.microsoft.com/office/drawing/2014/main" id="{576F0C55-4858-2279-DDE9-E979DD81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89138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Персональная поддержка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Особая персональная поддержка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Само обслуживание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Автоматизированное обслуживание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Сообщества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Совместное создание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85B7251-7A45-FAE2-5509-9FF6EEF4EB47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1320FB38-E399-C010-78F0-BFD5AC954CA2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36E702E1-DAAB-0884-B873-9D578AF546AF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5ABE53E-C28F-02A1-EEEB-27361F1F6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63" y="8318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Удовлетворенный клиент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29517FF-02DF-E5A0-34C9-1726C79C5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540" name="Group 4">
            <a:extLst>
              <a:ext uri="{FF2B5EF4-FFF2-40B4-BE49-F238E27FC236}">
                <a16:creationId xmlns:a16="http://schemas.microsoft.com/office/drawing/2014/main" id="{D50782C3-84BB-EB8C-EDE5-9D5C0F0C63D5}"/>
              </a:ext>
            </a:extLst>
          </p:cNvPr>
          <p:cNvGrpSpPr>
            <a:grpSpLocks/>
          </p:cNvGrpSpPr>
          <p:nvPr/>
        </p:nvGrpSpPr>
        <p:grpSpPr bwMode="auto">
          <a:xfrm>
            <a:off x="2595564" y="2857500"/>
            <a:ext cx="7278687" cy="2636838"/>
            <a:chOff x="624" y="2064"/>
            <a:chExt cx="4585" cy="1661"/>
          </a:xfrm>
        </p:grpSpPr>
        <p:grpSp>
          <p:nvGrpSpPr>
            <p:cNvPr id="65543" name="Group 5">
              <a:extLst>
                <a:ext uri="{FF2B5EF4-FFF2-40B4-BE49-F238E27FC236}">
                  <a16:creationId xmlns:a16="http://schemas.microsoft.com/office/drawing/2014/main" id="{16D4CDE0-B7D3-7D35-1F0A-E8CC34372B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064"/>
              <a:ext cx="2089" cy="460"/>
              <a:chOff x="624" y="2064"/>
              <a:chExt cx="2089" cy="460"/>
            </a:xfrm>
          </p:grpSpPr>
          <p:sp>
            <p:nvSpPr>
              <p:cNvPr id="65553" name="Freeform 6">
                <a:extLst>
                  <a:ext uri="{FF2B5EF4-FFF2-40B4-BE49-F238E27FC236}">
                    <a16:creationId xmlns:a16="http://schemas.microsoft.com/office/drawing/2014/main" id="{951A8872-11AF-A381-8B3C-F42568BCD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" y="2064"/>
                <a:ext cx="2089" cy="460"/>
              </a:xfrm>
              <a:custGeom>
                <a:avLst/>
                <a:gdLst>
                  <a:gd name="T0" fmla="*/ 2089 w 2089"/>
                  <a:gd name="T1" fmla="*/ 62 h 460"/>
                  <a:gd name="T2" fmla="*/ 2052 w 2089"/>
                  <a:gd name="T3" fmla="*/ 106 h 460"/>
                  <a:gd name="T4" fmla="*/ 2009 w 2089"/>
                  <a:gd name="T5" fmla="*/ 148 h 460"/>
                  <a:gd name="T6" fmla="*/ 1961 w 2089"/>
                  <a:gd name="T7" fmla="*/ 187 h 460"/>
                  <a:gd name="T8" fmla="*/ 1909 w 2089"/>
                  <a:gd name="T9" fmla="*/ 225 h 460"/>
                  <a:gd name="T10" fmla="*/ 1854 w 2089"/>
                  <a:gd name="T11" fmla="*/ 259 h 460"/>
                  <a:gd name="T12" fmla="*/ 1794 w 2089"/>
                  <a:gd name="T13" fmla="*/ 292 h 460"/>
                  <a:gd name="T14" fmla="*/ 1732 w 2089"/>
                  <a:gd name="T15" fmla="*/ 323 h 460"/>
                  <a:gd name="T16" fmla="*/ 1667 w 2089"/>
                  <a:gd name="T17" fmla="*/ 350 h 460"/>
                  <a:gd name="T18" fmla="*/ 1597 w 2089"/>
                  <a:gd name="T19" fmla="*/ 374 h 460"/>
                  <a:gd name="T20" fmla="*/ 1527 w 2089"/>
                  <a:gd name="T21" fmla="*/ 396 h 460"/>
                  <a:gd name="T22" fmla="*/ 1451 w 2089"/>
                  <a:gd name="T23" fmla="*/ 415 h 460"/>
                  <a:gd name="T24" fmla="*/ 1376 w 2089"/>
                  <a:gd name="T25" fmla="*/ 431 h 460"/>
                  <a:gd name="T26" fmla="*/ 1297 w 2089"/>
                  <a:gd name="T27" fmla="*/ 444 h 460"/>
                  <a:gd name="T28" fmla="*/ 1216 w 2089"/>
                  <a:gd name="T29" fmla="*/ 453 h 460"/>
                  <a:gd name="T30" fmla="*/ 1134 w 2089"/>
                  <a:gd name="T31" fmla="*/ 458 h 460"/>
                  <a:gd name="T32" fmla="*/ 1048 w 2089"/>
                  <a:gd name="T33" fmla="*/ 460 h 460"/>
                  <a:gd name="T34" fmla="*/ 964 w 2089"/>
                  <a:gd name="T35" fmla="*/ 458 h 460"/>
                  <a:gd name="T36" fmla="*/ 880 w 2089"/>
                  <a:gd name="T37" fmla="*/ 453 h 460"/>
                  <a:gd name="T38" fmla="*/ 798 w 2089"/>
                  <a:gd name="T39" fmla="*/ 443 h 460"/>
                  <a:gd name="T40" fmla="*/ 719 w 2089"/>
                  <a:gd name="T41" fmla="*/ 431 h 460"/>
                  <a:gd name="T42" fmla="*/ 642 w 2089"/>
                  <a:gd name="T43" fmla="*/ 415 h 460"/>
                  <a:gd name="T44" fmla="*/ 566 w 2089"/>
                  <a:gd name="T45" fmla="*/ 395 h 460"/>
                  <a:gd name="T46" fmla="*/ 494 w 2089"/>
                  <a:gd name="T47" fmla="*/ 372 h 460"/>
                  <a:gd name="T48" fmla="*/ 424 w 2089"/>
                  <a:gd name="T49" fmla="*/ 347 h 460"/>
                  <a:gd name="T50" fmla="*/ 358 w 2089"/>
                  <a:gd name="T51" fmla="*/ 319 h 460"/>
                  <a:gd name="T52" fmla="*/ 295 w 2089"/>
                  <a:gd name="T53" fmla="*/ 288 h 460"/>
                  <a:gd name="T54" fmla="*/ 235 w 2089"/>
                  <a:gd name="T55" fmla="*/ 254 h 460"/>
                  <a:gd name="T56" fmla="*/ 180 w 2089"/>
                  <a:gd name="T57" fmla="*/ 218 h 460"/>
                  <a:gd name="T58" fmla="*/ 129 w 2089"/>
                  <a:gd name="T59" fmla="*/ 180 h 460"/>
                  <a:gd name="T60" fmla="*/ 81 w 2089"/>
                  <a:gd name="T61" fmla="*/ 139 h 460"/>
                  <a:gd name="T62" fmla="*/ 38 w 2089"/>
                  <a:gd name="T63" fmla="*/ 98 h 460"/>
                  <a:gd name="T64" fmla="*/ 0 w 2089"/>
                  <a:gd name="T65" fmla="*/ 53 h 460"/>
                  <a:gd name="T66" fmla="*/ 2089 w 2089"/>
                  <a:gd name="T67" fmla="*/ 0 h 4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89"/>
                  <a:gd name="T103" fmla="*/ 0 h 460"/>
                  <a:gd name="T104" fmla="*/ 2089 w 2089"/>
                  <a:gd name="T105" fmla="*/ 460 h 4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89" h="460">
                    <a:moveTo>
                      <a:pt x="2089" y="0"/>
                    </a:moveTo>
                    <a:lnTo>
                      <a:pt x="2089" y="62"/>
                    </a:lnTo>
                    <a:lnTo>
                      <a:pt x="2072" y="84"/>
                    </a:lnTo>
                    <a:lnTo>
                      <a:pt x="2052" y="106"/>
                    </a:lnTo>
                    <a:lnTo>
                      <a:pt x="2031" y="127"/>
                    </a:lnTo>
                    <a:lnTo>
                      <a:pt x="2009" y="148"/>
                    </a:lnTo>
                    <a:lnTo>
                      <a:pt x="1985" y="168"/>
                    </a:lnTo>
                    <a:lnTo>
                      <a:pt x="1961" y="187"/>
                    </a:lnTo>
                    <a:lnTo>
                      <a:pt x="1935" y="206"/>
                    </a:lnTo>
                    <a:lnTo>
                      <a:pt x="1909" y="225"/>
                    </a:lnTo>
                    <a:lnTo>
                      <a:pt x="1882" y="242"/>
                    </a:lnTo>
                    <a:lnTo>
                      <a:pt x="1854" y="259"/>
                    </a:lnTo>
                    <a:lnTo>
                      <a:pt x="1825" y="276"/>
                    </a:lnTo>
                    <a:lnTo>
                      <a:pt x="1794" y="292"/>
                    </a:lnTo>
                    <a:lnTo>
                      <a:pt x="1763" y="307"/>
                    </a:lnTo>
                    <a:lnTo>
                      <a:pt x="1732" y="323"/>
                    </a:lnTo>
                    <a:lnTo>
                      <a:pt x="1700" y="336"/>
                    </a:lnTo>
                    <a:lnTo>
                      <a:pt x="1667" y="350"/>
                    </a:lnTo>
                    <a:lnTo>
                      <a:pt x="1633" y="362"/>
                    </a:lnTo>
                    <a:lnTo>
                      <a:pt x="1597" y="374"/>
                    </a:lnTo>
                    <a:lnTo>
                      <a:pt x="1563" y="386"/>
                    </a:lnTo>
                    <a:lnTo>
                      <a:pt x="1527" y="396"/>
                    </a:lnTo>
                    <a:lnTo>
                      <a:pt x="1489" y="407"/>
                    </a:lnTo>
                    <a:lnTo>
                      <a:pt x="1451" y="415"/>
                    </a:lnTo>
                    <a:lnTo>
                      <a:pt x="1413" y="424"/>
                    </a:lnTo>
                    <a:lnTo>
                      <a:pt x="1376" y="431"/>
                    </a:lnTo>
                    <a:lnTo>
                      <a:pt x="1336" y="438"/>
                    </a:lnTo>
                    <a:lnTo>
                      <a:pt x="1297" y="444"/>
                    </a:lnTo>
                    <a:lnTo>
                      <a:pt x="1256" y="450"/>
                    </a:lnTo>
                    <a:lnTo>
                      <a:pt x="1216" y="453"/>
                    </a:lnTo>
                    <a:lnTo>
                      <a:pt x="1175" y="456"/>
                    </a:lnTo>
                    <a:lnTo>
                      <a:pt x="1134" y="458"/>
                    </a:lnTo>
                    <a:lnTo>
                      <a:pt x="1091" y="460"/>
                    </a:lnTo>
                    <a:lnTo>
                      <a:pt x="1048" y="460"/>
                    </a:lnTo>
                    <a:lnTo>
                      <a:pt x="1007" y="460"/>
                    </a:lnTo>
                    <a:lnTo>
                      <a:pt x="964" y="458"/>
                    </a:lnTo>
                    <a:lnTo>
                      <a:pt x="921" y="456"/>
                    </a:lnTo>
                    <a:lnTo>
                      <a:pt x="880" y="453"/>
                    </a:lnTo>
                    <a:lnTo>
                      <a:pt x="839" y="448"/>
                    </a:lnTo>
                    <a:lnTo>
                      <a:pt x="798" y="443"/>
                    </a:lnTo>
                    <a:lnTo>
                      <a:pt x="758" y="438"/>
                    </a:lnTo>
                    <a:lnTo>
                      <a:pt x="719" y="431"/>
                    </a:lnTo>
                    <a:lnTo>
                      <a:pt x="679" y="424"/>
                    </a:lnTo>
                    <a:lnTo>
                      <a:pt x="642" y="415"/>
                    </a:lnTo>
                    <a:lnTo>
                      <a:pt x="602" y="405"/>
                    </a:lnTo>
                    <a:lnTo>
                      <a:pt x="566" y="395"/>
                    </a:lnTo>
                    <a:lnTo>
                      <a:pt x="528" y="384"/>
                    </a:lnTo>
                    <a:lnTo>
                      <a:pt x="494" y="372"/>
                    </a:lnTo>
                    <a:lnTo>
                      <a:pt x="458" y="360"/>
                    </a:lnTo>
                    <a:lnTo>
                      <a:pt x="424" y="347"/>
                    </a:lnTo>
                    <a:lnTo>
                      <a:pt x="391" y="333"/>
                    </a:lnTo>
                    <a:lnTo>
                      <a:pt x="358" y="319"/>
                    </a:lnTo>
                    <a:lnTo>
                      <a:pt x="326" y="304"/>
                    </a:lnTo>
                    <a:lnTo>
                      <a:pt x="295" y="288"/>
                    </a:lnTo>
                    <a:lnTo>
                      <a:pt x="264" y="271"/>
                    </a:lnTo>
                    <a:lnTo>
                      <a:pt x="235" y="254"/>
                    </a:lnTo>
                    <a:lnTo>
                      <a:pt x="208" y="237"/>
                    </a:lnTo>
                    <a:lnTo>
                      <a:pt x="180" y="218"/>
                    </a:lnTo>
                    <a:lnTo>
                      <a:pt x="154" y="199"/>
                    </a:lnTo>
                    <a:lnTo>
                      <a:pt x="129" y="180"/>
                    </a:lnTo>
                    <a:lnTo>
                      <a:pt x="105" y="160"/>
                    </a:lnTo>
                    <a:lnTo>
                      <a:pt x="81" y="139"/>
                    </a:lnTo>
                    <a:lnTo>
                      <a:pt x="58" y="118"/>
                    </a:lnTo>
                    <a:lnTo>
                      <a:pt x="38" y="98"/>
                    </a:lnTo>
                    <a:lnTo>
                      <a:pt x="19" y="76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2089" y="0"/>
                    </a:lnTo>
                    <a:close/>
                  </a:path>
                </a:pathLst>
              </a:custGeom>
              <a:solidFill>
                <a:srgbClr val="6665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4" name="Freeform 7">
                <a:extLst>
                  <a:ext uri="{FF2B5EF4-FFF2-40B4-BE49-F238E27FC236}">
                    <a16:creationId xmlns:a16="http://schemas.microsoft.com/office/drawing/2014/main" id="{A84A569D-73DC-19EE-7545-6E300FCBF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64"/>
                <a:ext cx="885" cy="460"/>
              </a:xfrm>
              <a:custGeom>
                <a:avLst/>
                <a:gdLst>
                  <a:gd name="T0" fmla="*/ 0 w 885"/>
                  <a:gd name="T1" fmla="*/ 460 h 460"/>
                  <a:gd name="T2" fmla="*/ 0 w 885"/>
                  <a:gd name="T3" fmla="*/ 0 h 460"/>
                  <a:gd name="T4" fmla="*/ 885 w 885"/>
                  <a:gd name="T5" fmla="*/ 0 h 460"/>
                  <a:gd name="T6" fmla="*/ 871 w 885"/>
                  <a:gd name="T7" fmla="*/ 26 h 460"/>
                  <a:gd name="T8" fmla="*/ 857 w 885"/>
                  <a:gd name="T9" fmla="*/ 50 h 460"/>
                  <a:gd name="T10" fmla="*/ 840 w 885"/>
                  <a:gd name="T11" fmla="*/ 74 h 460"/>
                  <a:gd name="T12" fmla="*/ 823 w 885"/>
                  <a:gd name="T13" fmla="*/ 98 h 460"/>
                  <a:gd name="T14" fmla="*/ 806 w 885"/>
                  <a:gd name="T15" fmla="*/ 120 h 460"/>
                  <a:gd name="T16" fmla="*/ 785 w 885"/>
                  <a:gd name="T17" fmla="*/ 142 h 460"/>
                  <a:gd name="T18" fmla="*/ 767 w 885"/>
                  <a:gd name="T19" fmla="*/ 165 h 460"/>
                  <a:gd name="T20" fmla="*/ 744 w 885"/>
                  <a:gd name="T21" fmla="*/ 185 h 460"/>
                  <a:gd name="T22" fmla="*/ 722 w 885"/>
                  <a:gd name="T23" fmla="*/ 206 h 460"/>
                  <a:gd name="T24" fmla="*/ 700 w 885"/>
                  <a:gd name="T25" fmla="*/ 227 h 460"/>
                  <a:gd name="T26" fmla="*/ 674 w 885"/>
                  <a:gd name="T27" fmla="*/ 245 h 460"/>
                  <a:gd name="T28" fmla="*/ 650 w 885"/>
                  <a:gd name="T29" fmla="*/ 264 h 460"/>
                  <a:gd name="T30" fmla="*/ 624 w 885"/>
                  <a:gd name="T31" fmla="*/ 281 h 460"/>
                  <a:gd name="T32" fmla="*/ 597 w 885"/>
                  <a:gd name="T33" fmla="*/ 299 h 460"/>
                  <a:gd name="T34" fmla="*/ 569 w 885"/>
                  <a:gd name="T35" fmla="*/ 316 h 460"/>
                  <a:gd name="T36" fmla="*/ 540 w 885"/>
                  <a:gd name="T37" fmla="*/ 331 h 460"/>
                  <a:gd name="T38" fmla="*/ 511 w 885"/>
                  <a:gd name="T39" fmla="*/ 347 h 460"/>
                  <a:gd name="T40" fmla="*/ 482 w 885"/>
                  <a:gd name="T41" fmla="*/ 360 h 460"/>
                  <a:gd name="T42" fmla="*/ 451 w 885"/>
                  <a:gd name="T43" fmla="*/ 374 h 460"/>
                  <a:gd name="T44" fmla="*/ 418 w 885"/>
                  <a:gd name="T45" fmla="*/ 386 h 460"/>
                  <a:gd name="T46" fmla="*/ 387 w 885"/>
                  <a:gd name="T47" fmla="*/ 396 h 460"/>
                  <a:gd name="T48" fmla="*/ 355 w 885"/>
                  <a:gd name="T49" fmla="*/ 408 h 460"/>
                  <a:gd name="T50" fmla="*/ 321 w 885"/>
                  <a:gd name="T51" fmla="*/ 417 h 460"/>
                  <a:gd name="T52" fmla="*/ 288 w 885"/>
                  <a:gd name="T53" fmla="*/ 426 h 460"/>
                  <a:gd name="T54" fmla="*/ 254 w 885"/>
                  <a:gd name="T55" fmla="*/ 434 h 460"/>
                  <a:gd name="T56" fmla="*/ 218 w 885"/>
                  <a:gd name="T57" fmla="*/ 441 h 460"/>
                  <a:gd name="T58" fmla="*/ 183 w 885"/>
                  <a:gd name="T59" fmla="*/ 446 h 460"/>
                  <a:gd name="T60" fmla="*/ 147 w 885"/>
                  <a:gd name="T61" fmla="*/ 451 h 460"/>
                  <a:gd name="T62" fmla="*/ 111 w 885"/>
                  <a:gd name="T63" fmla="*/ 455 h 460"/>
                  <a:gd name="T64" fmla="*/ 74 w 885"/>
                  <a:gd name="T65" fmla="*/ 458 h 460"/>
                  <a:gd name="T66" fmla="*/ 38 w 885"/>
                  <a:gd name="T67" fmla="*/ 460 h 460"/>
                  <a:gd name="T68" fmla="*/ 0 w 885"/>
                  <a:gd name="T69" fmla="*/ 46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85"/>
                  <a:gd name="T106" fmla="*/ 0 h 460"/>
                  <a:gd name="T107" fmla="*/ 885 w 885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85" h="460">
                    <a:moveTo>
                      <a:pt x="0" y="460"/>
                    </a:moveTo>
                    <a:lnTo>
                      <a:pt x="0" y="0"/>
                    </a:lnTo>
                    <a:lnTo>
                      <a:pt x="885" y="0"/>
                    </a:lnTo>
                    <a:lnTo>
                      <a:pt x="871" y="26"/>
                    </a:lnTo>
                    <a:lnTo>
                      <a:pt x="857" y="50"/>
                    </a:lnTo>
                    <a:lnTo>
                      <a:pt x="840" y="74"/>
                    </a:lnTo>
                    <a:lnTo>
                      <a:pt x="823" y="98"/>
                    </a:lnTo>
                    <a:lnTo>
                      <a:pt x="806" y="120"/>
                    </a:lnTo>
                    <a:lnTo>
                      <a:pt x="785" y="142"/>
                    </a:lnTo>
                    <a:lnTo>
                      <a:pt x="767" y="165"/>
                    </a:lnTo>
                    <a:lnTo>
                      <a:pt x="744" y="185"/>
                    </a:lnTo>
                    <a:lnTo>
                      <a:pt x="722" y="206"/>
                    </a:lnTo>
                    <a:lnTo>
                      <a:pt x="700" y="227"/>
                    </a:lnTo>
                    <a:lnTo>
                      <a:pt x="674" y="245"/>
                    </a:lnTo>
                    <a:lnTo>
                      <a:pt x="650" y="264"/>
                    </a:lnTo>
                    <a:lnTo>
                      <a:pt x="624" y="281"/>
                    </a:lnTo>
                    <a:lnTo>
                      <a:pt x="597" y="299"/>
                    </a:lnTo>
                    <a:lnTo>
                      <a:pt x="569" y="316"/>
                    </a:lnTo>
                    <a:lnTo>
                      <a:pt x="540" y="331"/>
                    </a:lnTo>
                    <a:lnTo>
                      <a:pt x="511" y="347"/>
                    </a:lnTo>
                    <a:lnTo>
                      <a:pt x="482" y="360"/>
                    </a:lnTo>
                    <a:lnTo>
                      <a:pt x="451" y="374"/>
                    </a:lnTo>
                    <a:lnTo>
                      <a:pt x="418" y="386"/>
                    </a:lnTo>
                    <a:lnTo>
                      <a:pt x="387" y="396"/>
                    </a:lnTo>
                    <a:lnTo>
                      <a:pt x="355" y="408"/>
                    </a:lnTo>
                    <a:lnTo>
                      <a:pt x="321" y="417"/>
                    </a:lnTo>
                    <a:lnTo>
                      <a:pt x="288" y="426"/>
                    </a:lnTo>
                    <a:lnTo>
                      <a:pt x="254" y="434"/>
                    </a:lnTo>
                    <a:lnTo>
                      <a:pt x="218" y="441"/>
                    </a:lnTo>
                    <a:lnTo>
                      <a:pt x="183" y="446"/>
                    </a:lnTo>
                    <a:lnTo>
                      <a:pt x="147" y="451"/>
                    </a:lnTo>
                    <a:lnTo>
                      <a:pt x="111" y="455"/>
                    </a:lnTo>
                    <a:lnTo>
                      <a:pt x="74" y="458"/>
                    </a:lnTo>
                    <a:lnTo>
                      <a:pt x="38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A5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5" name="Freeform 8">
                <a:extLst>
                  <a:ext uri="{FF2B5EF4-FFF2-40B4-BE49-F238E27FC236}">
                    <a16:creationId xmlns:a16="http://schemas.microsoft.com/office/drawing/2014/main" id="{A3039DB3-1CA6-21C4-C36F-C29A11D4D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64"/>
                <a:ext cx="674" cy="460"/>
              </a:xfrm>
              <a:custGeom>
                <a:avLst/>
                <a:gdLst>
                  <a:gd name="T0" fmla="*/ 0 w 674"/>
                  <a:gd name="T1" fmla="*/ 460 h 460"/>
                  <a:gd name="T2" fmla="*/ 0 w 674"/>
                  <a:gd name="T3" fmla="*/ 0 h 460"/>
                  <a:gd name="T4" fmla="*/ 674 w 674"/>
                  <a:gd name="T5" fmla="*/ 0 h 460"/>
                  <a:gd name="T6" fmla="*/ 662 w 674"/>
                  <a:gd name="T7" fmla="*/ 26 h 460"/>
                  <a:gd name="T8" fmla="*/ 652 w 674"/>
                  <a:gd name="T9" fmla="*/ 50 h 460"/>
                  <a:gd name="T10" fmla="*/ 640 w 674"/>
                  <a:gd name="T11" fmla="*/ 74 h 460"/>
                  <a:gd name="T12" fmla="*/ 626 w 674"/>
                  <a:gd name="T13" fmla="*/ 98 h 460"/>
                  <a:gd name="T14" fmla="*/ 612 w 674"/>
                  <a:gd name="T15" fmla="*/ 120 h 460"/>
                  <a:gd name="T16" fmla="*/ 597 w 674"/>
                  <a:gd name="T17" fmla="*/ 142 h 460"/>
                  <a:gd name="T18" fmla="*/ 581 w 674"/>
                  <a:gd name="T19" fmla="*/ 165 h 460"/>
                  <a:gd name="T20" fmla="*/ 566 w 674"/>
                  <a:gd name="T21" fmla="*/ 185 h 460"/>
                  <a:gd name="T22" fmla="*/ 549 w 674"/>
                  <a:gd name="T23" fmla="*/ 206 h 460"/>
                  <a:gd name="T24" fmla="*/ 532 w 674"/>
                  <a:gd name="T25" fmla="*/ 227 h 460"/>
                  <a:gd name="T26" fmla="*/ 513 w 674"/>
                  <a:gd name="T27" fmla="*/ 245 h 460"/>
                  <a:gd name="T28" fmla="*/ 494 w 674"/>
                  <a:gd name="T29" fmla="*/ 264 h 460"/>
                  <a:gd name="T30" fmla="*/ 473 w 674"/>
                  <a:gd name="T31" fmla="*/ 281 h 460"/>
                  <a:gd name="T32" fmla="*/ 453 w 674"/>
                  <a:gd name="T33" fmla="*/ 299 h 460"/>
                  <a:gd name="T34" fmla="*/ 432 w 674"/>
                  <a:gd name="T35" fmla="*/ 316 h 460"/>
                  <a:gd name="T36" fmla="*/ 411 w 674"/>
                  <a:gd name="T37" fmla="*/ 331 h 460"/>
                  <a:gd name="T38" fmla="*/ 389 w 674"/>
                  <a:gd name="T39" fmla="*/ 347 h 460"/>
                  <a:gd name="T40" fmla="*/ 365 w 674"/>
                  <a:gd name="T41" fmla="*/ 360 h 460"/>
                  <a:gd name="T42" fmla="*/ 343 w 674"/>
                  <a:gd name="T43" fmla="*/ 374 h 460"/>
                  <a:gd name="T44" fmla="*/ 319 w 674"/>
                  <a:gd name="T45" fmla="*/ 386 h 460"/>
                  <a:gd name="T46" fmla="*/ 295 w 674"/>
                  <a:gd name="T47" fmla="*/ 396 h 460"/>
                  <a:gd name="T48" fmla="*/ 269 w 674"/>
                  <a:gd name="T49" fmla="*/ 408 h 460"/>
                  <a:gd name="T50" fmla="*/ 243 w 674"/>
                  <a:gd name="T51" fmla="*/ 417 h 460"/>
                  <a:gd name="T52" fmla="*/ 218 w 674"/>
                  <a:gd name="T53" fmla="*/ 426 h 460"/>
                  <a:gd name="T54" fmla="*/ 192 w 674"/>
                  <a:gd name="T55" fmla="*/ 434 h 460"/>
                  <a:gd name="T56" fmla="*/ 166 w 674"/>
                  <a:gd name="T57" fmla="*/ 441 h 460"/>
                  <a:gd name="T58" fmla="*/ 139 w 674"/>
                  <a:gd name="T59" fmla="*/ 446 h 460"/>
                  <a:gd name="T60" fmla="*/ 111 w 674"/>
                  <a:gd name="T61" fmla="*/ 451 h 460"/>
                  <a:gd name="T62" fmla="*/ 84 w 674"/>
                  <a:gd name="T63" fmla="*/ 455 h 460"/>
                  <a:gd name="T64" fmla="*/ 56 w 674"/>
                  <a:gd name="T65" fmla="*/ 458 h 460"/>
                  <a:gd name="T66" fmla="*/ 27 w 674"/>
                  <a:gd name="T67" fmla="*/ 460 h 460"/>
                  <a:gd name="T68" fmla="*/ 0 w 674"/>
                  <a:gd name="T69" fmla="*/ 46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74"/>
                  <a:gd name="T106" fmla="*/ 0 h 460"/>
                  <a:gd name="T107" fmla="*/ 674 w 674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74" h="460">
                    <a:moveTo>
                      <a:pt x="0" y="460"/>
                    </a:moveTo>
                    <a:lnTo>
                      <a:pt x="0" y="0"/>
                    </a:lnTo>
                    <a:lnTo>
                      <a:pt x="674" y="0"/>
                    </a:lnTo>
                    <a:lnTo>
                      <a:pt x="662" y="26"/>
                    </a:lnTo>
                    <a:lnTo>
                      <a:pt x="652" y="50"/>
                    </a:lnTo>
                    <a:lnTo>
                      <a:pt x="640" y="74"/>
                    </a:lnTo>
                    <a:lnTo>
                      <a:pt x="626" y="98"/>
                    </a:lnTo>
                    <a:lnTo>
                      <a:pt x="612" y="120"/>
                    </a:lnTo>
                    <a:lnTo>
                      <a:pt x="597" y="142"/>
                    </a:lnTo>
                    <a:lnTo>
                      <a:pt x="581" y="165"/>
                    </a:lnTo>
                    <a:lnTo>
                      <a:pt x="566" y="185"/>
                    </a:lnTo>
                    <a:lnTo>
                      <a:pt x="549" y="206"/>
                    </a:lnTo>
                    <a:lnTo>
                      <a:pt x="532" y="227"/>
                    </a:lnTo>
                    <a:lnTo>
                      <a:pt x="513" y="245"/>
                    </a:lnTo>
                    <a:lnTo>
                      <a:pt x="494" y="264"/>
                    </a:lnTo>
                    <a:lnTo>
                      <a:pt x="473" y="281"/>
                    </a:lnTo>
                    <a:lnTo>
                      <a:pt x="453" y="299"/>
                    </a:lnTo>
                    <a:lnTo>
                      <a:pt x="432" y="316"/>
                    </a:lnTo>
                    <a:lnTo>
                      <a:pt x="411" y="331"/>
                    </a:lnTo>
                    <a:lnTo>
                      <a:pt x="389" y="347"/>
                    </a:lnTo>
                    <a:lnTo>
                      <a:pt x="365" y="360"/>
                    </a:lnTo>
                    <a:lnTo>
                      <a:pt x="343" y="374"/>
                    </a:lnTo>
                    <a:lnTo>
                      <a:pt x="319" y="386"/>
                    </a:lnTo>
                    <a:lnTo>
                      <a:pt x="295" y="396"/>
                    </a:lnTo>
                    <a:lnTo>
                      <a:pt x="269" y="408"/>
                    </a:lnTo>
                    <a:lnTo>
                      <a:pt x="243" y="417"/>
                    </a:lnTo>
                    <a:lnTo>
                      <a:pt x="218" y="426"/>
                    </a:lnTo>
                    <a:lnTo>
                      <a:pt x="192" y="434"/>
                    </a:lnTo>
                    <a:lnTo>
                      <a:pt x="166" y="441"/>
                    </a:lnTo>
                    <a:lnTo>
                      <a:pt x="139" y="446"/>
                    </a:lnTo>
                    <a:lnTo>
                      <a:pt x="111" y="451"/>
                    </a:lnTo>
                    <a:lnTo>
                      <a:pt x="84" y="455"/>
                    </a:lnTo>
                    <a:lnTo>
                      <a:pt x="56" y="458"/>
                    </a:lnTo>
                    <a:lnTo>
                      <a:pt x="27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CECD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6" name="Freeform 9">
                <a:extLst>
                  <a:ext uri="{FF2B5EF4-FFF2-40B4-BE49-F238E27FC236}">
                    <a16:creationId xmlns:a16="http://schemas.microsoft.com/office/drawing/2014/main" id="{7D4B8F07-DFBA-EF65-A326-D6727B5AC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64"/>
                <a:ext cx="568" cy="460"/>
              </a:xfrm>
              <a:custGeom>
                <a:avLst/>
                <a:gdLst>
                  <a:gd name="T0" fmla="*/ 0 w 568"/>
                  <a:gd name="T1" fmla="*/ 460 h 460"/>
                  <a:gd name="T2" fmla="*/ 0 w 568"/>
                  <a:gd name="T3" fmla="*/ 0 h 460"/>
                  <a:gd name="T4" fmla="*/ 568 w 568"/>
                  <a:gd name="T5" fmla="*/ 0 h 460"/>
                  <a:gd name="T6" fmla="*/ 559 w 568"/>
                  <a:gd name="T7" fmla="*/ 26 h 460"/>
                  <a:gd name="T8" fmla="*/ 550 w 568"/>
                  <a:gd name="T9" fmla="*/ 50 h 460"/>
                  <a:gd name="T10" fmla="*/ 540 w 568"/>
                  <a:gd name="T11" fmla="*/ 74 h 460"/>
                  <a:gd name="T12" fmla="*/ 528 w 568"/>
                  <a:gd name="T13" fmla="*/ 98 h 460"/>
                  <a:gd name="T14" fmla="*/ 516 w 568"/>
                  <a:gd name="T15" fmla="*/ 120 h 460"/>
                  <a:gd name="T16" fmla="*/ 504 w 568"/>
                  <a:gd name="T17" fmla="*/ 142 h 460"/>
                  <a:gd name="T18" fmla="*/ 490 w 568"/>
                  <a:gd name="T19" fmla="*/ 165 h 460"/>
                  <a:gd name="T20" fmla="*/ 477 w 568"/>
                  <a:gd name="T21" fmla="*/ 185 h 460"/>
                  <a:gd name="T22" fmla="*/ 463 w 568"/>
                  <a:gd name="T23" fmla="*/ 206 h 460"/>
                  <a:gd name="T24" fmla="*/ 447 w 568"/>
                  <a:gd name="T25" fmla="*/ 227 h 460"/>
                  <a:gd name="T26" fmla="*/ 432 w 568"/>
                  <a:gd name="T27" fmla="*/ 245 h 460"/>
                  <a:gd name="T28" fmla="*/ 417 w 568"/>
                  <a:gd name="T29" fmla="*/ 264 h 460"/>
                  <a:gd name="T30" fmla="*/ 399 w 568"/>
                  <a:gd name="T31" fmla="*/ 281 h 460"/>
                  <a:gd name="T32" fmla="*/ 382 w 568"/>
                  <a:gd name="T33" fmla="*/ 299 h 460"/>
                  <a:gd name="T34" fmla="*/ 365 w 568"/>
                  <a:gd name="T35" fmla="*/ 316 h 460"/>
                  <a:gd name="T36" fmla="*/ 346 w 568"/>
                  <a:gd name="T37" fmla="*/ 331 h 460"/>
                  <a:gd name="T38" fmla="*/ 327 w 568"/>
                  <a:gd name="T39" fmla="*/ 347 h 460"/>
                  <a:gd name="T40" fmla="*/ 309 w 568"/>
                  <a:gd name="T41" fmla="*/ 360 h 460"/>
                  <a:gd name="T42" fmla="*/ 290 w 568"/>
                  <a:gd name="T43" fmla="*/ 374 h 460"/>
                  <a:gd name="T44" fmla="*/ 269 w 568"/>
                  <a:gd name="T45" fmla="*/ 386 h 460"/>
                  <a:gd name="T46" fmla="*/ 248 w 568"/>
                  <a:gd name="T47" fmla="*/ 396 h 460"/>
                  <a:gd name="T48" fmla="*/ 228 w 568"/>
                  <a:gd name="T49" fmla="*/ 408 h 460"/>
                  <a:gd name="T50" fmla="*/ 206 w 568"/>
                  <a:gd name="T51" fmla="*/ 417 h 460"/>
                  <a:gd name="T52" fmla="*/ 185 w 568"/>
                  <a:gd name="T53" fmla="*/ 426 h 460"/>
                  <a:gd name="T54" fmla="*/ 163 w 568"/>
                  <a:gd name="T55" fmla="*/ 434 h 460"/>
                  <a:gd name="T56" fmla="*/ 140 w 568"/>
                  <a:gd name="T57" fmla="*/ 441 h 460"/>
                  <a:gd name="T58" fmla="*/ 116 w 568"/>
                  <a:gd name="T59" fmla="*/ 446 h 460"/>
                  <a:gd name="T60" fmla="*/ 94 w 568"/>
                  <a:gd name="T61" fmla="*/ 451 h 460"/>
                  <a:gd name="T62" fmla="*/ 70 w 568"/>
                  <a:gd name="T63" fmla="*/ 455 h 460"/>
                  <a:gd name="T64" fmla="*/ 48 w 568"/>
                  <a:gd name="T65" fmla="*/ 458 h 460"/>
                  <a:gd name="T66" fmla="*/ 24 w 568"/>
                  <a:gd name="T67" fmla="*/ 460 h 460"/>
                  <a:gd name="T68" fmla="*/ 0 w 568"/>
                  <a:gd name="T69" fmla="*/ 46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68"/>
                  <a:gd name="T106" fmla="*/ 0 h 460"/>
                  <a:gd name="T107" fmla="*/ 568 w 568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68" h="460">
                    <a:moveTo>
                      <a:pt x="0" y="460"/>
                    </a:moveTo>
                    <a:lnTo>
                      <a:pt x="0" y="0"/>
                    </a:lnTo>
                    <a:lnTo>
                      <a:pt x="568" y="0"/>
                    </a:lnTo>
                    <a:lnTo>
                      <a:pt x="559" y="26"/>
                    </a:lnTo>
                    <a:lnTo>
                      <a:pt x="550" y="50"/>
                    </a:lnTo>
                    <a:lnTo>
                      <a:pt x="540" y="74"/>
                    </a:lnTo>
                    <a:lnTo>
                      <a:pt x="528" y="98"/>
                    </a:lnTo>
                    <a:lnTo>
                      <a:pt x="516" y="120"/>
                    </a:lnTo>
                    <a:lnTo>
                      <a:pt x="504" y="142"/>
                    </a:lnTo>
                    <a:lnTo>
                      <a:pt x="490" y="165"/>
                    </a:lnTo>
                    <a:lnTo>
                      <a:pt x="477" y="185"/>
                    </a:lnTo>
                    <a:lnTo>
                      <a:pt x="463" y="206"/>
                    </a:lnTo>
                    <a:lnTo>
                      <a:pt x="447" y="227"/>
                    </a:lnTo>
                    <a:lnTo>
                      <a:pt x="432" y="245"/>
                    </a:lnTo>
                    <a:lnTo>
                      <a:pt x="417" y="264"/>
                    </a:lnTo>
                    <a:lnTo>
                      <a:pt x="399" y="281"/>
                    </a:lnTo>
                    <a:lnTo>
                      <a:pt x="382" y="299"/>
                    </a:lnTo>
                    <a:lnTo>
                      <a:pt x="365" y="316"/>
                    </a:lnTo>
                    <a:lnTo>
                      <a:pt x="346" y="331"/>
                    </a:lnTo>
                    <a:lnTo>
                      <a:pt x="327" y="347"/>
                    </a:lnTo>
                    <a:lnTo>
                      <a:pt x="309" y="360"/>
                    </a:lnTo>
                    <a:lnTo>
                      <a:pt x="290" y="374"/>
                    </a:lnTo>
                    <a:lnTo>
                      <a:pt x="269" y="386"/>
                    </a:lnTo>
                    <a:lnTo>
                      <a:pt x="248" y="396"/>
                    </a:lnTo>
                    <a:lnTo>
                      <a:pt x="228" y="408"/>
                    </a:lnTo>
                    <a:lnTo>
                      <a:pt x="206" y="417"/>
                    </a:lnTo>
                    <a:lnTo>
                      <a:pt x="185" y="426"/>
                    </a:lnTo>
                    <a:lnTo>
                      <a:pt x="163" y="434"/>
                    </a:lnTo>
                    <a:lnTo>
                      <a:pt x="140" y="441"/>
                    </a:lnTo>
                    <a:lnTo>
                      <a:pt x="116" y="446"/>
                    </a:lnTo>
                    <a:lnTo>
                      <a:pt x="94" y="451"/>
                    </a:lnTo>
                    <a:lnTo>
                      <a:pt x="70" y="455"/>
                    </a:lnTo>
                    <a:lnTo>
                      <a:pt x="48" y="458"/>
                    </a:lnTo>
                    <a:lnTo>
                      <a:pt x="24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A5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7" name="Freeform 10">
                <a:extLst>
                  <a:ext uri="{FF2B5EF4-FFF2-40B4-BE49-F238E27FC236}">
                    <a16:creationId xmlns:a16="http://schemas.microsoft.com/office/drawing/2014/main" id="{6C3B5EF4-AF68-9A2B-DEDB-E788C84B7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" y="2064"/>
                <a:ext cx="746" cy="460"/>
              </a:xfrm>
              <a:custGeom>
                <a:avLst/>
                <a:gdLst>
                  <a:gd name="T0" fmla="*/ 746 w 746"/>
                  <a:gd name="T1" fmla="*/ 0 h 460"/>
                  <a:gd name="T2" fmla="*/ 734 w 746"/>
                  <a:gd name="T3" fmla="*/ 50 h 460"/>
                  <a:gd name="T4" fmla="*/ 720 w 746"/>
                  <a:gd name="T5" fmla="*/ 98 h 460"/>
                  <a:gd name="T6" fmla="*/ 705 w 746"/>
                  <a:gd name="T7" fmla="*/ 142 h 460"/>
                  <a:gd name="T8" fmla="*/ 686 w 746"/>
                  <a:gd name="T9" fmla="*/ 185 h 460"/>
                  <a:gd name="T10" fmla="*/ 667 w 746"/>
                  <a:gd name="T11" fmla="*/ 227 h 460"/>
                  <a:gd name="T12" fmla="*/ 647 w 746"/>
                  <a:gd name="T13" fmla="*/ 264 h 460"/>
                  <a:gd name="T14" fmla="*/ 624 w 746"/>
                  <a:gd name="T15" fmla="*/ 299 h 460"/>
                  <a:gd name="T16" fmla="*/ 600 w 746"/>
                  <a:gd name="T17" fmla="*/ 331 h 460"/>
                  <a:gd name="T18" fmla="*/ 576 w 746"/>
                  <a:gd name="T19" fmla="*/ 360 h 460"/>
                  <a:gd name="T20" fmla="*/ 549 w 746"/>
                  <a:gd name="T21" fmla="*/ 386 h 460"/>
                  <a:gd name="T22" fmla="*/ 523 w 746"/>
                  <a:gd name="T23" fmla="*/ 408 h 460"/>
                  <a:gd name="T24" fmla="*/ 494 w 746"/>
                  <a:gd name="T25" fmla="*/ 426 h 460"/>
                  <a:gd name="T26" fmla="*/ 465 w 746"/>
                  <a:gd name="T27" fmla="*/ 441 h 460"/>
                  <a:gd name="T28" fmla="*/ 436 w 746"/>
                  <a:gd name="T29" fmla="*/ 451 h 460"/>
                  <a:gd name="T30" fmla="*/ 405 w 746"/>
                  <a:gd name="T31" fmla="*/ 458 h 460"/>
                  <a:gd name="T32" fmla="*/ 372 w 746"/>
                  <a:gd name="T33" fmla="*/ 460 h 460"/>
                  <a:gd name="T34" fmla="*/ 341 w 746"/>
                  <a:gd name="T35" fmla="*/ 458 h 460"/>
                  <a:gd name="T36" fmla="*/ 310 w 746"/>
                  <a:gd name="T37" fmla="*/ 451 h 460"/>
                  <a:gd name="T38" fmla="*/ 281 w 746"/>
                  <a:gd name="T39" fmla="*/ 441 h 460"/>
                  <a:gd name="T40" fmla="*/ 252 w 746"/>
                  <a:gd name="T41" fmla="*/ 426 h 460"/>
                  <a:gd name="T42" fmla="*/ 223 w 746"/>
                  <a:gd name="T43" fmla="*/ 408 h 460"/>
                  <a:gd name="T44" fmla="*/ 195 w 746"/>
                  <a:gd name="T45" fmla="*/ 386 h 460"/>
                  <a:gd name="T46" fmla="*/ 170 w 746"/>
                  <a:gd name="T47" fmla="*/ 360 h 460"/>
                  <a:gd name="T48" fmla="*/ 146 w 746"/>
                  <a:gd name="T49" fmla="*/ 331 h 460"/>
                  <a:gd name="T50" fmla="*/ 122 w 746"/>
                  <a:gd name="T51" fmla="*/ 299 h 460"/>
                  <a:gd name="T52" fmla="*/ 99 w 746"/>
                  <a:gd name="T53" fmla="*/ 264 h 460"/>
                  <a:gd name="T54" fmla="*/ 79 w 746"/>
                  <a:gd name="T55" fmla="*/ 227 h 460"/>
                  <a:gd name="T56" fmla="*/ 60 w 746"/>
                  <a:gd name="T57" fmla="*/ 185 h 460"/>
                  <a:gd name="T58" fmla="*/ 41 w 746"/>
                  <a:gd name="T59" fmla="*/ 142 h 460"/>
                  <a:gd name="T60" fmla="*/ 26 w 746"/>
                  <a:gd name="T61" fmla="*/ 98 h 460"/>
                  <a:gd name="T62" fmla="*/ 12 w 746"/>
                  <a:gd name="T63" fmla="*/ 50 h 460"/>
                  <a:gd name="T64" fmla="*/ 0 w 746"/>
                  <a:gd name="T65" fmla="*/ 0 h 4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6"/>
                  <a:gd name="T100" fmla="*/ 0 h 460"/>
                  <a:gd name="T101" fmla="*/ 746 w 746"/>
                  <a:gd name="T102" fmla="*/ 460 h 4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6" h="460">
                    <a:moveTo>
                      <a:pt x="0" y="0"/>
                    </a:moveTo>
                    <a:lnTo>
                      <a:pt x="746" y="0"/>
                    </a:lnTo>
                    <a:lnTo>
                      <a:pt x="741" y="26"/>
                    </a:lnTo>
                    <a:lnTo>
                      <a:pt x="734" y="50"/>
                    </a:lnTo>
                    <a:lnTo>
                      <a:pt x="727" y="74"/>
                    </a:lnTo>
                    <a:lnTo>
                      <a:pt x="720" y="98"/>
                    </a:lnTo>
                    <a:lnTo>
                      <a:pt x="712" y="120"/>
                    </a:lnTo>
                    <a:lnTo>
                      <a:pt x="705" y="142"/>
                    </a:lnTo>
                    <a:lnTo>
                      <a:pt x="696" y="165"/>
                    </a:lnTo>
                    <a:lnTo>
                      <a:pt x="686" y="185"/>
                    </a:lnTo>
                    <a:lnTo>
                      <a:pt x="677" y="206"/>
                    </a:lnTo>
                    <a:lnTo>
                      <a:pt x="667" y="227"/>
                    </a:lnTo>
                    <a:lnTo>
                      <a:pt x="657" y="245"/>
                    </a:lnTo>
                    <a:lnTo>
                      <a:pt x="647" y="264"/>
                    </a:lnTo>
                    <a:lnTo>
                      <a:pt x="636" y="281"/>
                    </a:lnTo>
                    <a:lnTo>
                      <a:pt x="624" y="299"/>
                    </a:lnTo>
                    <a:lnTo>
                      <a:pt x="612" y="316"/>
                    </a:lnTo>
                    <a:lnTo>
                      <a:pt x="600" y="331"/>
                    </a:lnTo>
                    <a:lnTo>
                      <a:pt x="588" y="347"/>
                    </a:lnTo>
                    <a:lnTo>
                      <a:pt x="576" y="360"/>
                    </a:lnTo>
                    <a:lnTo>
                      <a:pt x="562" y="374"/>
                    </a:lnTo>
                    <a:lnTo>
                      <a:pt x="549" y="386"/>
                    </a:lnTo>
                    <a:lnTo>
                      <a:pt x="537" y="398"/>
                    </a:lnTo>
                    <a:lnTo>
                      <a:pt x="523" y="408"/>
                    </a:lnTo>
                    <a:lnTo>
                      <a:pt x="508" y="417"/>
                    </a:lnTo>
                    <a:lnTo>
                      <a:pt x="494" y="426"/>
                    </a:lnTo>
                    <a:lnTo>
                      <a:pt x="480" y="434"/>
                    </a:lnTo>
                    <a:lnTo>
                      <a:pt x="465" y="441"/>
                    </a:lnTo>
                    <a:lnTo>
                      <a:pt x="449" y="446"/>
                    </a:lnTo>
                    <a:lnTo>
                      <a:pt x="436" y="451"/>
                    </a:lnTo>
                    <a:lnTo>
                      <a:pt x="420" y="455"/>
                    </a:lnTo>
                    <a:lnTo>
                      <a:pt x="405" y="458"/>
                    </a:lnTo>
                    <a:lnTo>
                      <a:pt x="389" y="460"/>
                    </a:lnTo>
                    <a:lnTo>
                      <a:pt x="372" y="460"/>
                    </a:lnTo>
                    <a:lnTo>
                      <a:pt x="357" y="460"/>
                    </a:lnTo>
                    <a:lnTo>
                      <a:pt x="341" y="458"/>
                    </a:lnTo>
                    <a:lnTo>
                      <a:pt x="326" y="455"/>
                    </a:lnTo>
                    <a:lnTo>
                      <a:pt x="310" y="451"/>
                    </a:lnTo>
                    <a:lnTo>
                      <a:pt x="295" y="446"/>
                    </a:lnTo>
                    <a:lnTo>
                      <a:pt x="281" y="441"/>
                    </a:lnTo>
                    <a:lnTo>
                      <a:pt x="266" y="434"/>
                    </a:lnTo>
                    <a:lnTo>
                      <a:pt x="252" y="426"/>
                    </a:lnTo>
                    <a:lnTo>
                      <a:pt x="237" y="417"/>
                    </a:lnTo>
                    <a:lnTo>
                      <a:pt x="223" y="408"/>
                    </a:lnTo>
                    <a:lnTo>
                      <a:pt x="209" y="398"/>
                    </a:lnTo>
                    <a:lnTo>
                      <a:pt x="195" y="386"/>
                    </a:lnTo>
                    <a:lnTo>
                      <a:pt x="183" y="374"/>
                    </a:lnTo>
                    <a:lnTo>
                      <a:pt x="170" y="360"/>
                    </a:lnTo>
                    <a:lnTo>
                      <a:pt x="158" y="347"/>
                    </a:lnTo>
                    <a:lnTo>
                      <a:pt x="146" y="331"/>
                    </a:lnTo>
                    <a:lnTo>
                      <a:pt x="134" y="316"/>
                    </a:lnTo>
                    <a:lnTo>
                      <a:pt x="122" y="299"/>
                    </a:lnTo>
                    <a:lnTo>
                      <a:pt x="110" y="281"/>
                    </a:lnTo>
                    <a:lnTo>
                      <a:pt x="99" y="264"/>
                    </a:lnTo>
                    <a:lnTo>
                      <a:pt x="89" y="245"/>
                    </a:lnTo>
                    <a:lnTo>
                      <a:pt x="79" y="227"/>
                    </a:lnTo>
                    <a:lnTo>
                      <a:pt x="68" y="206"/>
                    </a:lnTo>
                    <a:lnTo>
                      <a:pt x="60" y="185"/>
                    </a:lnTo>
                    <a:lnTo>
                      <a:pt x="50" y="165"/>
                    </a:lnTo>
                    <a:lnTo>
                      <a:pt x="41" y="142"/>
                    </a:lnTo>
                    <a:lnTo>
                      <a:pt x="34" y="120"/>
                    </a:lnTo>
                    <a:lnTo>
                      <a:pt x="26" y="98"/>
                    </a:lnTo>
                    <a:lnTo>
                      <a:pt x="19" y="74"/>
                    </a:lnTo>
                    <a:lnTo>
                      <a:pt x="12" y="50"/>
                    </a:lnTo>
                    <a:lnTo>
                      <a:pt x="5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8E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5544" name="Group 11">
              <a:extLst>
                <a:ext uri="{FF2B5EF4-FFF2-40B4-BE49-F238E27FC236}">
                  <a16:creationId xmlns:a16="http://schemas.microsoft.com/office/drawing/2014/main" id="{7A363039-C52B-3F13-9D74-FFB20E2101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064"/>
              <a:ext cx="2089" cy="460"/>
              <a:chOff x="624" y="2064"/>
              <a:chExt cx="2089" cy="460"/>
            </a:xfrm>
          </p:grpSpPr>
          <p:sp>
            <p:nvSpPr>
              <p:cNvPr id="65548" name="Freeform 12">
                <a:extLst>
                  <a:ext uri="{FF2B5EF4-FFF2-40B4-BE49-F238E27FC236}">
                    <a16:creationId xmlns:a16="http://schemas.microsoft.com/office/drawing/2014/main" id="{3CDBC193-0EAE-2D8E-1E4D-0E9B3267C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" y="2064"/>
                <a:ext cx="2089" cy="460"/>
              </a:xfrm>
              <a:custGeom>
                <a:avLst/>
                <a:gdLst>
                  <a:gd name="T0" fmla="*/ 2089 w 2089"/>
                  <a:gd name="T1" fmla="*/ 62 h 460"/>
                  <a:gd name="T2" fmla="*/ 2052 w 2089"/>
                  <a:gd name="T3" fmla="*/ 106 h 460"/>
                  <a:gd name="T4" fmla="*/ 2009 w 2089"/>
                  <a:gd name="T5" fmla="*/ 148 h 460"/>
                  <a:gd name="T6" fmla="*/ 1961 w 2089"/>
                  <a:gd name="T7" fmla="*/ 187 h 460"/>
                  <a:gd name="T8" fmla="*/ 1909 w 2089"/>
                  <a:gd name="T9" fmla="*/ 225 h 460"/>
                  <a:gd name="T10" fmla="*/ 1854 w 2089"/>
                  <a:gd name="T11" fmla="*/ 259 h 460"/>
                  <a:gd name="T12" fmla="*/ 1794 w 2089"/>
                  <a:gd name="T13" fmla="*/ 292 h 460"/>
                  <a:gd name="T14" fmla="*/ 1732 w 2089"/>
                  <a:gd name="T15" fmla="*/ 323 h 460"/>
                  <a:gd name="T16" fmla="*/ 1667 w 2089"/>
                  <a:gd name="T17" fmla="*/ 350 h 460"/>
                  <a:gd name="T18" fmla="*/ 1597 w 2089"/>
                  <a:gd name="T19" fmla="*/ 374 h 460"/>
                  <a:gd name="T20" fmla="*/ 1527 w 2089"/>
                  <a:gd name="T21" fmla="*/ 396 h 460"/>
                  <a:gd name="T22" fmla="*/ 1451 w 2089"/>
                  <a:gd name="T23" fmla="*/ 415 h 460"/>
                  <a:gd name="T24" fmla="*/ 1376 w 2089"/>
                  <a:gd name="T25" fmla="*/ 431 h 460"/>
                  <a:gd name="T26" fmla="*/ 1297 w 2089"/>
                  <a:gd name="T27" fmla="*/ 444 h 460"/>
                  <a:gd name="T28" fmla="*/ 1216 w 2089"/>
                  <a:gd name="T29" fmla="*/ 453 h 460"/>
                  <a:gd name="T30" fmla="*/ 1134 w 2089"/>
                  <a:gd name="T31" fmla="*/ 458 h 460"/>
                  <a:gd name="T32" fmla="*/ 1048 w 2089"/>
                  <a:gd name="T33" fmla="*/ 460 h 460"/>
                  <a:gd name="T34" fmla="*/ 964 w 2089"/>
                  <a:gd name="T35" fmla="*/ 458 h 460"/>
                  <a:gd name="T36" fmla="*/ 880 w 2089"/>
                  <a:gd name="T37" fmla="*/ 453 h 460"/>
                  <a:gd name="T38" fmla="*/ 798 w 2089"/>
                  <a:gd name="T39" fmla="*/ 443 h 460"/>
                  <a:gd name="T40" fmla="*/ 719 w 2089"/>
                  <a:gd name="T41" fmla="*/ 431 h 460"/>
                  <a:gd name="T42" fmla="*/ 642 w 2089"/>
                  <a:gd name="T43" fmla="*/ 415 h 460"/>
                  <a:gd name="T44" fmla="*/ 566 w 2089"/>
                  <a:gd name="T45" fmla="*/ 395 h 460"/>
                  <a:gd name="T46" fmla="*/ 494 w 2089"/>
                  <a:gd name="T47" fmla="*/ 372 h 460"/>
                  <a:gd name="T48" fmla="*/ 424 w 2089"/>
                  <a:gd name="T49" fmla="*/ 347 h 460"/>
                  <a:gd name="T50" fmla="*/ 358 w 2089"/>
                  <a:gd name="T51" fmla="*/ 319 h 460"/>
                  <a:gd name="T52" fmla="*/ 295 w 2089"/>
                  <a:gd name="T53" fmla="*/ 288 h 460"/>
                  <a:gd name="T54" fmla="*/ 235 w 2089"/>
                  <a:gd name="T55" fmla="*/ 254 h 460"/>
                  <a:gd name="T56" fmla="*/ 180 w 2089"/>
                  <a:gd name="T57" fmla="*/ 218 h 460"/>
                  <a:gd name="T58" fmla="*/ 129 w 2089"/>
                  <a:gd name="T59" fmla="*/ 180 h 460"/>
                  <a:gd name="T60" fmla="*/ 81 w 2089"/>
                  <a:gd name="T61" fmla="*/ 139 h 460"/>
                  <a:gd name="T62" fmla="*/ 38 w 2089"/>
                  <a:gd name="T63" fmla="*/ 98 h 460"/>
                  <a:gd name="T64" fmla="*/ 0 w 2089"/>
                  <a:gd name="T65" fmla="*/ 53 h 460"/>
                  <a:gd name="T66" fmla="*/ 2089 w 2089"/>
                  <a:gd name="T67" fmla="*/ 0 h 4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89"/>
                  <a:gd name="T103" fmla="*/ 0 h 460"/>
                  <a:gd name="T104" fmla="*/ 2089 w 2089"/>
                  <a:gd name="T105" fmla="*/ 460 h 4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89" h="460">
                    <a:moveTo>
                      <a:pt x="2089" y="0"/>
                    </a:moveTo>
                    <a:lnTo>
                      <a:pt x="2089" y="62"/>
                    </a:lnTo>
                    <a:lnTo>
                      <a:pt x="2072" y="84"/>
                    </a:lnTo>
                    <a:lnTo>
                      <a:pt x="2052" y="106"/>
                    </a:lnTo>
                    <a:lnTo>
                      <a:pt x="2031" y="127"/>
                    </a:lnTo>
                    <a:lnTo>
                      <a:pt x="2009" y="148"/>
                    </a:lnTo>
                    <a:lnTo>
                      <a:pt x="1985" y="168"/>
                    </a:lnTo>
                    <a:lnTo>
                      <a:pt x="1961" y="187"/>
                    </a:lnTo>
                    <a:lnTo>
                      <a:pt x="1935" y="206"/>
                    </a:lnTo>
                    <a:lnTo>
                      <a:pt x="1909" y="225"/>
                    </a:lnTo>
                    <a:lnTo>
                      <a:pt x="1882" y="242"/>
                    </a:lnTo>
                    <a:lnTo>
                      <a:pt x="1854" y="259"/>
                    </a:lnTo>
                    <a:lnTo>
                      <a:pt x="1825" y="276"/>
                    </a:lnTo>
                    <a:lnTo>
                      <a:pt x="1794" y="292"/>
                    </a:lnTo>
                    <a:lnTo>
                      <a:pt x="1763" y="307"/>
                    </a:lnTo>
                    <a:lnTo>
                      <a:pt x="1732" y="323"/>
                    </a:lnTo>
                    <a:lnTo>
                      <a:pt x="1700" y="336"/>
                    </a:lnTo>
                    <a:lnTo>
                      <a:pt x="1667" y="350"/>
                    </a:lnTo>
                    <a:lnTo>
                      <a:pt x="1633" y="362"/>
                    </a:lnTo>
                    <a:lnTo>
                      <a:pt x="1597" y="374"/>
                    </a:lnTo>
                    <a:lnTo>
                      <a:pt x="1563" y="386"/>
                    </a:lnTo>
                    <a:lnTo>
                      <a:pt x="1527" y="396"/>
                    </a:lnTo>
                    <a:lnTo>
                      <a:pt x="1489" y="407"/>
                    </a:lnTo>
                    <a:lnTo>
                      <a:pt x="1451" y="415"/>
                    </a:lnTo>
                    <a:lnTo>
                      <a:pt x="1413" y="424"/>
                    </a:lnTo>
                    <a:lnTo>
                      <a:pt x="1376" y="431"/>
                    </a:lnTo>
                    <a:lnTo>
                      <a:pt x="1336" y="438"/>
                    </a:lnTo>
                    <a:lnTo>
                      <a:pt x="1297" y="444"/>
                    </a:lnTo>
                    <a:lnTo>
                      <a:pt x="1256" y="450"/>
                    </a:lnTo>
                    <a:lnTo>
                      <a:pt x="1216" y="453"/>
                    </a:lnTo>
                    <a:lnTo>
                      <a:pt x="1175" y="456"/>
                    </a:lnTo>
                    <a:lnTo>
                      <a:pt x="1134" y="458"/>
                    </a:lnTo>
                    <a:lnTo>
                      <a:pt x="1091" y="460"/>
                    </a:lnTo>
                    <a:lnTo>
                      <a:pt x="1048" y="460"/>
                    </a:lnTo>
                    <a:lnTo>
                      <a:pt x="1007" y="460"/>
                    </a:lnTo>
                    <a:lnTo>
                      <a:pt x="964" y="458"/>
                    </a:lnTo>
                    <a:lnTo>
                      <a:pt x="921" y="456"/>
                    </a:lnTo>
                    <a:lnTo>
                      <a:pt x="880" y="453"/>
                    </a:lnTo>
                    <a:lnTo>
                      <a:pt x="839" y="448"/>
                    </a:lnTo>
                    <a:lnTo>
                      <a:pt x="798" y="443"/>
                    </a:lnTo>
                    <a:lnTo>
                      <a:pt x="758" y="438"/>
                    </a:lnTo>
                    <a:lnTo>
                      <a:pt x="719" y="431"/>
                    </a:lnTo>
                    <a:lnTo>
                      <a:pt x="679" y="424"/>
                    </a:lnTo>
                    <a:lnTo>
                      <a:pt x="642" y="415"/>
                    </a:lnTo>
                    <a:lnTo>
                      <a:pt x="602" y="405"/>
                    </a:lnTo>
                    <a:lnTo>
                      <a:pt x="566" y="395"/>
                    </a:lnTo>
                    <a:lnTo>
                      <a:pt x="528" y="384"/>
                    </a:lnTo>
                    <a:lnTo>
                      <a:pt x="494" y="372"/>
                    </a:lnTo>
                    <a:lnTo>
                      <a:pt x="458" y="360"/>
                    </a:lnTo>
                    <a:lnTo>
                      <a:pt x="424" y="347"/>
                    </a:lnTo>
                    <a:lnTo>
                      <a:pt x="391" y="333"/>
                    </a:lnTo>
                    <a:lnTo>
                      <a:pt x="358" y="319"/>
                    </a:lnTo>
                    <a:lnTo>
                      <a:pt x="326" y="304"/>
                    </a:lnTo>
                    <a:lnTo>
                      <a:pt x="295" y="288"/>
                    </a:lnTo>
                    <a:lnTo>
                      <a:pt x="264" y="271"/>
                    </a:lnTo>
                    <a:lnTo>
                      <a:pt x="235" y="254"/>
                    </a:lnTo>
                    <a:lnTo>
                      <a:pt x="208" y="237"/>
                    </a:lnTo>
                    <a:lnTo>
                      <a:pt x="180" y="218"/>
                    </a:lnTo>
                    <a:lnTo>
                      <a:pt x="154" y="199"/>
                    </a:lnTo>
                    <a:lnTo>
                      <a:pt x="129" y="180"/>
                    </a:lnTo>
                    <a:lnTo>
                      <a:pt x="105" y="160"/>
                    </a:lnTo>
                    <a:lnTo>
                      <a:pt x="81" y="139"/>
                    </a:lnTo>
                    <a:lnTo>
                      <a:pt x="58" y="118"/>
                    </a:lnTo>
                    <a:lnTo>
                      <a:pt x="38" y="98"/>
                    </a:lnTo>
                    <a:lnTo>
                      <a:pt x="19" y="76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2089" y="0"/>
                    </a:lnTo>
                    <a:close/>
                  </a:path>
                </a:pathLst>
              </a:custGeom>
              <a:solidFill>
                <a:srgbClr val="6665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49" name="Freeform 13">
                <a:extLst>
                  <a:ext uri="{FF2B5EF4-FFF2-40B4-BE49-F238E27FC236}">
                    <a16:creationId xmlns:a16="http://schemas.microsoft.com/office/drawing/2014/main" id="{89C39678-61FE-ED2C-791A-CBDC15891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64"/>
                <a:ext cx="885" cy="460"/>
              </a:xfrm>
              <a:custGeom>
                <a:avLst/>
                <a:gdLst>
                  <a:gd name="T0" fmla="*/ 0 w 885"/>
                  <a:gd name="T1" fmla="*/ 460 h 460"/>
                  <a:gd name="T2" fmla="*/ 0 w 885"/>
                  <a:gd name="T3" fmla="*/ 0 h 460"/>
                  <a:gd name="T4" fmla="*/ 885 w 885"/>
                  <a:gd name="T5" fmla="*/ 0 h 460"/>
                  <a:gd name="T6" fmla="*/ 871 w 885"/>
                  <a:gd name="T7" fmla="*/ 26 h 460"/>
                  <a:gd name="T8" fmla="*/ 857 w 885"/>
                  <a:gd name="T9" fmla="*/ 50 h 460"/>
                  <a:gd name="T10" fmla="*/ 840 w 885"/>
                  <a:gd name="T11" fmla="*/ 74 h 460"/>
                  <a:gd name="T12" fmla="*/ 823 w 885"/>
                  <a:gd name="T13" fmla="*/ 98 h 460"/>
                  <a:gd name="T14" fmla="*/ 806 w 885"/>
                  <a:gd name="T15" fmla="*/ 120 h 460"/>
                  <a:gd name="T16" fmla="*/ 785 w 885"/>
                  <a:gd name="T17" fmla="*/ 142 h 460"/>
                  <a:gd name="T18" fmla="*/ 767 w 885"/>
                  <a:gd name="T19" fmla="*/ 165 h 460"/>
                  <a:gd name="T20" fmla="*/ 744 w 885"/>
                  <a:gd name="T21" fmla="*/ 185 h 460"/>
                  <a:gd name="T22" fmla="*/ 722 w 885"/>
                  <a:gd name="T23" fmla="*/ 206 h 460"/>
                  <a:gd name="T24" fmla="*/ 700 w 885"/>
                  <a:gd name="T25" fmla="*/ 227 h 460"/>
                  <a:gd name="T26" fmla="*/ 674 w 885"/>
                  <a:gd name="T27" fmla="*/ 245 h 460"/>
                  <a:gd name="T28" fmla="*/ 650 w 885"/>
                  <a:gd name="T29" fmla="*/ 264 h 460"/>
                  <a:gd name="T30" fmla="*/ 624 w 885"/>
                  <a:gd name="T31" fmla="*/ 281 h 460"/>
                  <a:gd name="T32" fmla="*/ 597 w 885"/>
                  <a:gd name="T33" fmla="*/ 299 h 460"/>
                  <a:gd name="T34" fmla="*/ 569 w 885"/>
                  <a:gd name="T35" fmla="*/ 316 h 460"/>
                  <a:gd name="T36" fmla="*/ 540 w 885"/>
                  <a:gd name="T37" fmla="*/ 331 h 460"/>
                  <a:gd name="T38" fmla="*/ 511 w 885"/>
                  <a:gd name="T39" fmla="*/ 347 h 460"/>
                  <a:gd name="T40" fmla="*/ 482 w 885"/>
                  <a:gd name="T41" fmla="*/ 360 h 460"/>
                  <a:gd name="T42" fmla="*/ 451 w 885"/>
                  <a:gd name="T43" fmla="*/ 374 h 460"/>
                  <a:gd name="T44" fmla="*/ 418 w 885"/>
                  <a:gd name="T45" fmla="*/ 386 h 460"/>
                  <a:gd name="T46" fmla="*/ 387 w 885"/>
                  <a:gd name="T47" fmla="*/ 396 h 460"/>
                  <a:gd name="T48" fmla="*/ 355 w 885"/>
                  <a:gd name="T49" fmla="*/ 408 h 460"/>
                  <a:gd name="T50" fmla="*/ 321 w 885"/>
                  <a:gd name="T51" fmla="*/ 417 h 460"/>
                  <a:gd name="T52" fmla="*/ 288 w 885"/>
                  <a:gd name="T53" fmla="*/ 426 h 460"/>
                  <a:gd name="T54" fmla="*/ 254 w 885"/>
                  <a:gd name="T55" fmla="*/ 434 h 460"/>
                  <a:gd name="T56" fmla="*/ 218 w 885"/>
                  <a:gd name="T57" fmla="*/ 441 h 460"/>
                  <a:gd name="T58" fmla="*/ 183 w 885"/>
                  <a:gd name="T59" fmla="*/ 446 h 460"/>
                  <a:gd name="T60" fmla="*/ 147 w 885"/>
                  <a:gd name="T61" fmla="*/ 451 h 460"/>
                  <a:gd name="T62" fmla="*/ 111 w 885"/>
                  <a:gd name="T63" fmla="*/ 455 h 460"/>
                  <a:gd name="T64" fmla="*/ 74 w 885"/>
                  <a:gd name="T65" fmla="*/ 458 h 460"/>
                  <a:gd name="T66" fmla="*/ 38 w 885"/>
                  <a:gd name="T67" fmla="*/ 460 h 460"/>
                  <a:gd name="T68" fmla="*/ 0 w 885"/>
                  <a:gd name="T69" fmla="*/ 46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85"/>
                  <a:gd name="T106" fmla="*/ 0 h 460"/>
                  <a:gd name="T107" fmla="*/ 885 w 885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85" h="460">
                    <a:moveTo>
                      <a:pt x="0" y="460"/>
                    </a:moveTo>
                    <a:lnTo>
                      <a:pt x="0" y="0"/>
                    </a:lnTo>
                    <a:lnTo>
                      <a:pt x="885" y="0"/>
                    </a:lnTo>
                    <a:lnTo>
                      <a:pt x="871" y="26"/>
                    </a:lnTo>
                    <a:lnTo>
                      <a:pt x="857" y="50"/>
                    </a:lnTo>
                    <a:lnTo>
                      <a:pt x="840" y="74"/>
                    </a:lnTo>
                    <a:lnTo>
                      <a:pt x="823" y="98"/>
                    </a:lnTo>
                    <a:lnTo>
                      <a:pt x="806" y="120"/>
                    </a:lnTo>
                    <a:lnTo>
                      <a:pt x="785" y="142"/>
                    </a:lnTo>
                    <a:lnTo>
                      <a:pt x="767" y="165"/>
                    </a:lnTo>
                    <a:lnTo>
                      <a:pt x="744" y="185"/>
                    </a:lnTo>
                    <a:lnTo>
                      <a:pt x="722" y="206"/>
                    </a:lnTo>
                    <a:lnTo>
                      <a:pt x="700" y="227"/>
                    </a:lnTo>
                    <a:lnTo>
                      <a:pt x="674" y="245"/>
                    </a:lnTo>
                    <a:lnTo>
                      <a:pt x="650" y="264"/>
                    </a:lnTo>
                    <a:lnTo>
                      <a:pt x="624" y="281"/>
                    </a:lnTo>
                    <a:lnTo>
                      <a:pt x="597" y="299"/>
                    </a:lnTo>
                    <a:lnTo>
                      <a:pt x="569" y="316"/>
                    </a:lnTo>
                    <a:lnTo>
                      <a:pt x="540" y="331"/>
                    </a:lnTo>
                    <a:lnTo>
                      <a:pt x="511" y="347"/>
                    </a:lnTo>
                    <a:lnTo>
                      <a:pt x="482" y="360"/>
                    </a:lnTo>
                    <a:lnTo>
                      <a:pt x="451" y="374"/>
                    </a:lnTo>
                    <a:lnTo>
                      <a:pt x="418" y="386"/>
                    </a:lnTo>
                    <a:lnTo>
                      <a:pt x="387" y="396"/>
                    </a:lnTo>
                    <a:lnTo>
                      <a:pt x="355" y="408"/>
                    </a:lnTo>
                    <a:lnTo>
                      <a:pt x="321" y="417"/>
                    </a:lnTo>
                    <a:lnTo>
                      <a:pt x="288" y="426"/>
                    </a:lnTo>
                    <a:lnTo>
                      <a:pt x="254" y="434"/>
                    </a:lnTo>
                    <a:lnTo>
                      <a:pt x="218" y="441"/>
                    </a:lnTo>
                    <a:lnTo>
                      <a:pt x="183" y="446"/>
                    </a:lnTo>
                    <a:lnTo>
                      <a:pt x="147" y="451"/>
                    </a:lnTo>
                    <a:lnTo>
                      <a:pt x="111" y="455"/>
                    </a:lnTo>
                    <a:lnTo>
                      <a:pt x="74" y="458"/>
                    </a:lnTo>
                    <a:lnTo>
                      <a:pt x="38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A5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0" name="Freeform 14">
                <a:extLst>
                  <a:ext uri="{FF2B5EF4-FFF2-40B4-BE49-F238E27FC236}">
                    <a16:creationId xmlns:a16="http://schemas.microsoft.com/office/drawing/2014/main" id="{33CDA268-CB82-7908-5200-F2715053D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64"/>
                <a:ext cx="674" cy="460"/>
              </a:xfrm>
              <a:custGeom>
                <a:avLst/>
                <a:gdLst>
                  <a:gd name="T0" fmla="*/ 0 w 674"/>
                  <a:gd name="T1" fmla="*/ 460 h 460"/>
                  <a:gd name="T2" fmla="*/ 0 w 674"/>
                  <a:gd name="T3" fmla="*/ 0 h 460"/>
                  <a:gd name="T4" fmla="*/ 674 w 674"/>
                  <a:gd name="T5" fmla="*/ 0 h 460"/>
                  <a:gd name="T6" fmla="*/ 662 w 674"/>
                  <a:gd name="T7" fmla="*/ 26 h 460"/>
                  <a:gd name="T8" fmla="*/ 652 w 674"/>
                  <a:gd name="T9" fmla="*/ 50 h 460"/>
                  <a:gd name="T10" fmla="*/ 640 w 674"/>
                  <a:gd name="T11" fmla="*/ 74 h 460"/>
                  <a:gd name="T12" fmla="*/ 626 w 674"/>
                  <a:gd name="T13" fmla="*/ 98 h 460"/>
                  <a:gd name="T14" fmla="*/ 612 w 674"/>
                  <a:gd name="T15" fmla="*/ 120 h 460"/>
                  <a:gd name="T16" fmla="*/ 597 w 674"/>
                  <a:gd name="T17" fmla="*/ 142 h 460"/>
                  <a:gd name="T18" fmla="*/ 581 w 674"/>
                  <a:gd name="T19" fmla="*/ 165 h 460"/>
                  <a:gd name="T20" fmla="*/ 566 w 674"/>
                  <a:gd name="T21" fmla="*/ 185 h 460"/>
                  <a:gd name="T22" fmla="*/ 549 w 674"/>
                  <a:gd name="T23" fmla="*/ 206 h 460"/>
                  <a:gd name="T24" fmla="*/ 532 w 674"/>
                  <a:gd name="T25" fmla="*/ 227 h 460"/>
                  <a:gd name="T26" fmla="*/ 513 w 674"/>
                  <a:gd name="T27" fmla="*/ 245 h 460"/>
                  <a:gd name="T28" fmla="*/ 494 w 674"/>
                  <a:gd name="T29" fmla="*/ 264 h 460"/>
                  <a:gd name="T30" fmla="*/ 473 w 674"/>
                  <a:gd name="T31" fmla="*/ 281 h 460"/>
                  <a:gd name="T32" fmla="*/ 453 w 674"/>
                  <a:gd name="T33" fmla="*/ 299 h 460"/>
                  <a:gd name="T34" fmla="*/ 432 w 674"/>
                  <a:gd name="T35" fmla="*/ 316 h 460"/>
                  <a:gd name="T36" fmla="*/ 411 w 674"/>
                  <a:gd name="T37" fmla="*/ 331 h 460"/>
                  <a:gd name="T38" fmla="*/ 389 w 674"/>
                  <a:gd name="T39" fmla="*/ 347 h 460"/>
                  <a:gd name="T40" fmla="*/ 365 w 674"/>
                  <a:gd name="T41" fmla="*/ 360 h 460"/>
                  <a:gd name="T42" fmla="*/ 343 w 674"/>
                  <a:gd name="T43" fmla="*/ 374 h 460"/>
                  <a:gd name="T44" fmla="*/ 319 w 674"/>
                  <a:gd name="T45" fmla="*/ 386 h 460"/>
                  <a:gd name="T46" fmla="*/ 295 w 674"/>
                  <a:gd name="T47" fmla="*/ 396 h 460"/>
                  <a:gd name="T48" fmla="*/ 269 w 674"/>
                  <a:gd name="T49" fmla="*/ 408 h 460"/>
                  <a:gd name="T50" fmla="*/ 243 w 674"/>
                  <a:gd name="T51" fmla="*/ 417 h 460"/>
                  <a:gd name="T52" fmla="*/ 218 w 674"/>
                  <a:gd name="T53" fmla="*/ 426 h 460"/>
                  <a:gd name="T54" fmla="*/ 192 w 674"/>
                  <a:gd name="T55" fmla="*/ 434 h 460"/>
                  <a:gd name="T56" fmla="*/ 166 w 674"/>
                  <a:gd name="T57" fmla="*/ 441 h 460"/>
                  <a:gd name="T58" fmla="*/ 139 w 674"/>
                  <a:gd name="T59" fmla="*/ 446 h 460"/>
                  <a:gd name="T60" fmla="*/ 111 w 674"/>
                  <a:gd name="T61" fmla="*/ 451 h 460"/>
                  <a:gd name="T62" fmla="*/ 84 w 674"/>
                  <a:gd name="T63" fmla="*/ 455 h 460"/>
                  <a:gd name="T64" fmla="*/ 56 w 674"/>
                  <a:gd name="T65" fmla="*/ 458 h 460"/>
                  <a:gd name="T66" fmla="*/ 27 w 674"/>
                  <a:gd name="T67" fmla="*/ 460 h 460"/>
                  <a:gd name="T68" fmla="*/ 0 w 674"/>
                  <a:gd name="T69" fmla="*/ 46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74"/>
                  <a:gd name="T106" fmla="*/ 0 h 460"/>
                  <a:gd name="T107" fmla="*/ 674 w 674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74" h="460">
                    <a:moveTo>
                      <a:pt x="0" y="460"/>
                    </a:moveTo>
                    <a:lnTo>
                      <a:pt x="0" y="0"/>
                    </a:lnTo>
                    <a:lnTo>
                      <a:pt x="674" y="0"/>
                    </a:lnTo>
                    <a:lnTo>
                      <a:pt x="662" y="26"/>
                    </a:lnTo>
                    <a:lnTo>
                      <a:pt x="652" y="50"/>
                    </a:lnTo>
                    <a:lnTo>
                      <a:pt x="640" y="74"/>
                    </a:lnTo>
                    <a:lnTo>
                      <a:pt x="626" y="98"/>
                    </a:lnTo>
                    <a:lnTo>
                      <a:pt x="612" y="120"/>
                    </a:lnTo>
                    <a:lnTo>
                      <a:pt x="597" y="142"/>
                    </a:lnTo>
                    <a:lnTo>
                      <a:pt x="581" y="165"/>
                    </a:lnTo>
                    <a:lnTo>
                      <a:pt x="566" y="185"/>
                    </a:lnTo>
                    <a:lnTo>
                      <a:pt x="549" y="206"/>
                    </a:lnTo>
                    <a:lnTo>
                      <a:pt x="532" y="227"/>
                    </a:lnTo>
                    <a:lnTo>
                      <a:pt x="513" y="245"/>
                    </a:lnTo>
                    <a:lnTo>
                      <a:pt x="494" y="264"/>
                    </a:lnTo>
                    <a:lnTo>
                      <a:pt x="473" y="281"/>
                    </a:lnTo>
                    <a:lnTo>
                      <a:pt x="453" y="299"/>
                    </a:lnTo>
                    <a:lnTo>
                      <a:pt x="432" y="316"/>
                    </a:lnTo>
                    <a:lnTo>
                      <a:pt x="411" y="331"/>
                    </a:lnTo>
                    <a:lnTo>
                      <a:pt x="389" y="347"/>
                    </a:lnTo>
                    <a:lnTo>
                      <a:pt x="365" y="360"/>
                    </a:lnTo>
                    <a:lnTo>
                      <a:pt x="343" y="374"/>
                    </a:lnTo>
                    <a:lnTo>
                      <a:pt x="319" y="386"/>
                    </a:lnTo>
                    <a:lnTo>
                      <a:pt x="295" y="396"/>
                    </a:lnTo>
                    <a:lnTo>
                      <a:pt x="269" y="408"/>
                    </a:lnTo>
                    <a:lnTo>
                      <a:pt x="243" y="417"/>
                    </a:lnTo>
                    <a:lnTo>
                      <a:pt x="218" y="426"/>
                    </a:lnTo>
                    <a:lnTo>
                      <a:pt x="192" y="434"/>
                    </a:lnTo>
                    <a:lnTo>
                      <a:pt x="166" y="441"/>
                    </a:lnTo>
                    <a:lnTo>
                      <a:pt x="139" y="446"/>
                    </a:lnTo>
                    <a:lnTo>
                      <a:pt x="111" y="451"/>
                    </a:lnTo>
                    <a:lnTo>
                      <a:pt x="84" y="455"/>
                    </a:lnTo>
                    <a:lnTo>
                      <a:pt x="56" y="458"/>
                    </a:lnTo>
                    <a:lnTo>
                      <a:pt x="27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CECD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1" name="Freeform 15">
                <a:extLst>
                  <a:ext uri="{FF2B5EF4-FFF2-40B4-BE49-F238E27FC236}">
                    <a16:creationId xmlns:a16="http://schemas.microsoft.com/office/drawing/2014/main" id="{D447BAD0-7708-065C-1402-00EEF2698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64"/>
                <a:ext cx="568" cy="460"/>
              </a:xfrm>
              <a:custGeom>
                <a:avLst/>
                <a:gdLst>
                  <a:gd name="T0" fmla="*/ 0 w 568"/>
                  <a:gd name="T1" fmla="*/ 460 h 460"/>
                  <a:gd name="T2" fmla="*/ 0 w 568"/>
                  <a:gd name="T3" fmla="*/ 0 h 460"/>
                  <a:gd name="T4" fmla="*/ 568 w 568"/>
                  <a:gd name="T5" fmla="*/ 0 h 460"/>
                  <a:gd name="T6" fmla="*/ 559 w 568"/>
                  <a:gd name="T7" fmla="*/ 26 h 460"/>
                  <a:gd name="T8" fmla="*/ 550 w 568"/>
                  <a:gd name="T9" fmla="*/ 50 h 460"/>
                  <a:gd name="T10" fmla="*/ 540 w 568"/>
                  <a:gd name="T11" fmla="*/ 74 h 460"/>
                  <a:gd name="T12" fmla="*/ 528 w 568"/>
                  <a:gd name="T13" fmla="*/ 98 h 460"/>
                  <a:gd name="T14" fmla="*/ 516 w 568"/>
                  <a:gd name="T15" fmla="*/ 120 h 460"/>
                  <a:gd name="T16" fmla="*/ 504 w 568"/>
                  <a:gd name="T17" fmla="*/ 142 h 460"/>
                  <a:gd name="T18" fmla="*/ 490 w 568"/>
                  <a:gd name="T19" fmla="*/ 165 h 460"/>
                  <a:gd name="T20" fmla="*/ 477 w 568"/>
                  <a:gd name="T21" fmla="*/ 185 h 460"/>
                  <a:gd name="T22" fmla="*/ 463 w 568"/>
                  <a:gd name="T23" fmla="*/ 206 h 460"/>
                  <a:gd name="T24" fmla="*/ 447 w 568"/>
                  <a:gd name="T25" fmla="*/ 227 h 460"/>
                  <a:gd name="T26" fmla="*/ 432 w 568"/>
                  <a:gd name="T27" fmla="*/ 245 h 460"/>
                  <a:gd name="T28" fmla="*/ 417 w 568"/>
                  <a:gd name="T29" fmla="*/ 264 h 460"/>
                  <a:gd name="T30" fmla="*/ 399 w 568"/>
                  <a:gd name="T31" fmla="*/ 281 h 460"/>
                  <a:gd name="T32" fmla="*/ 382 w 568"/>
                  <a:gd name="T33" fmla="*/ 299 h 460"/>
                  <a:gd name="T34" fmla="*/ 365 w 568"/>
                  <a:gd name="T35" fmla="*/ 316 h 460"/>
                  <a:gd name="T36" fmla="*/ 346 w 568"/>
                  <a:gd name="T37" fmla="*/ 331 h 460"/>
                  <a:gd name="T38" fmla="*/ 327 w 568"/>
                  <a:gd name="T39" fmla="*/ 347 h 460"/>
                  <a:gd name="T40" fmla="*/ 309 w 568"/>
                  <a:gd name="T41" fmla="*/ 360 h 460"/>
                  <a:gd name="T42" fmla="*/ 290 w 568"/>
                  <a:gd name="T43" fmla="*/ 374 h 460"/>
                  <a:gd name="T44" fmla="*/ 269 w 568"/>
                  <a:gd name="T45" fmla="*/ 386 h 460"/>
                  <a:gd name="T46" fmla="*/ 248 w 568"/>
                  <a:gd name="T47" fmla="*/ 396 h 460"/>
                  <a:gd name="T48" fmla="*/ 228 w 568"/>
                  <a:gd name="T49" fmla="*/ 408 h 460"/>
                  <a:gd name="T50" fmla="*/ 206 w 568"/>
                  <a:gd name="T51" fmla="*/ 417 h 460"/>
                  <a:gd name="T52" fmla="*/ 185 w 568"/>
                  <a:gd name="T53" fmla="*/ 426 h 460"/>
                  <a:gd name="T54" fmla="*/ 163 w 568"/>
                  <a:gd name="T55" fmla="*/ 434 h 460"/>
                  <a:gd name="T56" fmla="*/ 140 w 568"/>
                  <a:gd name="T57" fmla="*/ 441 h 460"/>
                  <a:gd name="T58" fmla="*/ 116 w 568"/>
                  <a:gd name="T59" fmla="*/ 446 h 460"/>
                  <a:gd name="T60" fmla="*/ 94 w 568"/>
                  <a:gd name="T61" fmla="*/ 451 h 460"/>
                  <a:gd name="T62" fmla="*/ 70 w 568"/>
                  <a:gd name="T63" fmla="*/ 455 h 460"/>
                  <a:gd name="T64" fmla="*/ 48 w 568"/>
                  <a:gd name="T65" fmla="*/ 458 h 460"/>
                  <a:gd name="T66" fmla="*/ 24 w 568"/>
                  <a:gd name="T67" fmla="*/ 460 h 460"/>
                  <a:gd name="T68" fmla="*/ 0 w 568"/>
                  <a:gd name="T69" fmla="*/ 460 h 4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68"/>
                  <a:gd name="T106" fmla="*/ 0 h 460"/>
                  <a:gd name="T107" fmla="*/ 568 w 568"/>
                  <a:gd name="T108" fmla="*/ 460 h 4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68" h="460">
                    <a:moveTo>
                      <a:pt x="0" y="460"/>
                    </a:moveTo>
                    <a:lnTo>
                      <a:pt x="0" y="0"/>
                    </a:lnTo>
                    <a:lnTo>
                      <a:pt x="568" y="0"/>
                    </a:lnTo>
                    <a:lnTo>
                      <a:pt x="559" y="26"/>
                    </a:lnTo>
                    <a:lnTo>
                      <a:pt x="550" y="50"/>
                    </a:lnTo>
                    <a:lnTo>
                      <a:pt x="540" y="74"/>
                    </a:lnTo>
                    <a:lnTo>
                      <a:pt x="528" y="98"/>
                    </a:lnTo>
                    <a:lnTo>
                      <a:pt x="516" y="120"/>
                    </a:lnTo>
                    <a:lnTo>
                      <a:pt x="504" y="142"/>
                    </a:lnTo>
                    <a:lnTo>
                      <a:pt x="490" y="165"/>
                    </a:lnTo>
                    <a:lnTo>
                      <a:pt x="477" y="185"/>
                    </a:lnTo>
                    <a:lnTo>
                      <a:pt x="463" y="206"/>
                    </a:lnTo>
                    <a:lnTo>
                      <a:pt x="447" y="227"/>
                    </a:lnTo>
                    <a:lnTo>
                      <a:pt x="432" y="245"/>
                    </a:lnTo>
                    <a:lnTo>
                      <a:pt x="417" y="264"/>
                    </a:lnTo>
                    <a:lnTo>
                      <a:pt x="399" y="281"/>
                    </a:lnTo>
                    <a:lnTo>
                      <a:pt x="382" y="299"/>
                    </a:lnTo>
                    <a:lnTo>
                      <a:pt x="365" y="316"/>
                    </a:lnTo>
                    <a:lnTo>
                      <a:pt x="346" y="331"/>
                    </a:lnTo>
                    <a:lnTo>
                      <a:pt x="327" y="347"/>
                    </a:lnTo>
                    <a:lnTo>
                      <a:pt x="309" y="360"/>
                    </a:lnTo>
                    <a:lnTo>
                      <a:pt x="290" y="374"/>
                    </a:lnTo>
                    <a:lnTo>
                      <a:pt x="269" y="386"/>
                    </a:lnTo>
                    <a:lnTo>
                      <a:pt x="248" y="396"/>
                    </a:lnTo>
                    <a:lnTo>
                      <a:pt x="228" y="408"/>
                    </a:lnTo>
                    <a:lnTo>
                      <a:pt x="206" y="417"/>
                    </a:lnTo>
                    <a:lnTo>
                      <a:pt x="185" y="426"/>
                    </a:lnTo>
                    <a:lnTo>
                      <a:pt x="163" y="434"/>
                    </a:lnTo>
                    <a:lnTo>
                      <a:pt x="140" y="441"/>
                    </a:lnTo>
                    <a:lnTo>
                      <a:pt x="116" y="446"/>
                    </a:lnTo>
                    <a:lnTo>
                      <a:pt x="94" y="451"/>
                    </a:lnTo>
                    <a:lnTo>
                      <a:pt x="70" y="455"/>
                    </a:lnTo>
                    <a:lnTo>
                      <a:pt x="48" y="458"/>
                    </a:lnTo>
                    <a:lnTo>
                      <a:pt x="24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A5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52" name="Freeform 16">
                <a:extLst>
                  <a:ext uri="{FF2B5EF4-FFF2-40B4-BE49-F238E27FC236}">
                    <a16:creationId xmlns:a16="http://schemas.microsoft.com/office/drawing/2014/main" id="{8744EC63-0D9C-9DBB-440D-16859AECA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" y="2064"/>
                <a:ext cx="746" cy="460"/>
              </a:xfrm>
              <a:custGeom>
                <a:avLst/>
                <a:gdLst>
                  <a:gd name="T0" fmla="*/ 746 w 746"/>
                  <a:gd name="T1" fmla="*/ 0 h 460"/>
                  <a:gd name="T2" fmla="*/ 734 w 746"/>
                  <a:gd name="T3" fmla="*/ 50 h 460"/>
                  <a:gd name="T4" fmla="*/ 720 w 746"/>
                  <a:gd name="T5" fmla="*/ 98 h 460"/>
                  <a:gd name="T6" fmla="*/ 705 w 746"/>
                  <a:gd name="T7" fmla="*/ 142 h 460"/>
                  <a:gd name="T8" fmla="*/ 686 w 746"/>
                  <a:gd name="T9" fmla="*/ 185 h 460"/>
                  <a:gd name="T10" fmla="*/ 667 w 746"/>
                  <a:gd name="T11" fmla="*/ 227 h 460"/>
                  <a:gd name="T12" fmla="*/ 647 w 746"/>
                  <a:gd name="T13" fmla="*/ 264 h 460"/>
                  <a:gd name="T14" fmla="*/ 624 w 746"/>
                  <a:gd name="T15" fmla="*/ 299 h 460"/>
                  <a:gd name="T16" fmla="*/ 600 w 746"/>
                  <a:gd name="T17" fmla="*/ 331 h 460"/>
                  <a:gd name="T18" fmla="*/ 576 w 746"/>
                  <a:gd name="T19" fmla="*/ 360 h 460"/>
                  <a:gd name="T20" fmla="*/ 549 w 746"/>
                  <a:gd name="T21" fmla="*/ 386 h 460"/>
                  <a:gd name="T22" fmla="*/ 523 w 746"/>
                  <a:gd name="T23" fmla="*/ 408 h 460"/>
                  <a:gd name="T24" fmla="*/ 494 w 746"/>
                  <a:gd name="T25" fmla="*/ 426 h 460"/>
                  <a:gd name="T26" fmla="*/ 465 w 746"/>
                  <a:gd name="T27" fmla="*/ 441 h 460"/>
                  <a:gd name="T28" fmla="*/ 436 w 746"/>
                  <a:gd name="T29" fmla="*/ 451 h 460"/>
                  <a:gd name="T30" fmla="*/ 405 w 746"/>
                  <a:gd name="T31" fmla="*/ 458 h 460"/>
                  <a:gd name="T32" fmla="*/ 372 w 746"/>
                  <a:gd name="T33" fmla="*/ 460 h 460"/>
                  <a:gd name="T34" fmla="*/ 341 w 746"/>
                  <a:gd name="T35" fmla="*/ 458 h 460"/>
                  <a:gd name="T36" fmla="*/ 310 w 746"/>
                  <a:gd name="T37" fmla="*/ 451 h 460"/>
                  <a:gd name="T38" fmla="*/ 281 w 746"/>
                  <a:gd name="T39" fmla="*/ 441 h 460"/>
                  <a:gd name="T40" fmla="*/ 252 w 746"/>
                  <a:gd name="T41" fmla="*/ 426 h 460"/>
                  <a:gd name="T42" fmla="*/ 223 w 746"/>
                  <a:gd name="T43" fmla="*/ 408 h 460"/>
                  <a:gd name="T44" fmla="*/ 195 w 746"/>
                  <a:gd name="T45" fmla="*/ 386 h 460"/>
                  <a:gd name="T46" fmla="*/ 170 w 746"/>
                  <a:gd name="T47" fmla="*/ 360 h 460"/>
                  <a:gd name="T48" fmla="*/ 146 w 746"/>
                  <a:gd name="T49" fmla="*/ 331 h 460"/>
                  <a:gd name="T50" fmla="*/ 122 w 746"/>
                  <a:gd name="T51" fmla="*/ 299 h 460"/>
                  <a:gd name="T52" fmla="*/ 99 w 746"/>
                  <a:gd name="T53" fmla="*/ 264 h 460"/>
                  <a:gd name="T54" fmla="*/ 79 w 746"/>
                  <a:gd name="T55" fmla="*/ 227 h 460"/>
                  <a:gd name="T56" fmla="*/ 60 w 746"/>
                  <a:gd name="T57" fmla="*/ 185 h 460"/>
                  <a:gd name="T58" fmla="*/ 41 w 746"/>
                  <a:gd name="T59" fmla="*/ 142 h 460"/>
                  <a:gd name="T60" fmla="*/ 26 w 746"/>
                  <a:gd name="T61" fmla="*/ 98 h 460"/>
                  <a:gd name="T62" fmla="*/ 12 w 746"/>
                  <a:gd name="T63" fmla="*/ 50 h 460"/>
                  <a:gd name="T64" fmla="*/ 0 w 746"/>
                  <a:gd name="T65" fmla="*/ 0 h 4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6"/>
                  <a:gd name="T100" fmla="*/ 0 h 460"/>
                  <a:gd name="T101" fmla="*/ 746 w 746"/>
                  <a:gd name="T102" fmla="*/ 460 h 4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6" h="460">
                    <a:moveTo>
                      <a:pt x="0" y="0"/>
                    </a:moveTo>
                    <a:lnTo>
                      <a:pt x="746" y="0"/>
                    </a:lnTo>
                    <a:lnTo>
                      <a:pt x="741" y="26"/>
                    </a:lnTo>
                    <a:lnTo>
                      <a:pt x="734" y="50"/>
                    </a:lnTo>
                    <a:lnTo>
                      <a:pt x="727" y="74"/>
                    </a:lnTo>
                    <a:lnTo>
                      <a:pt x="720" y="98"/>
                    </a:lnTo>
                    <a:lnTo>
                      <a:pt x="712" y="120"/>
                    </a:lnTo>
                    <a:lnTo>
                      <a:pt x="705" y="142"/>
                    </a:lnTo>
                    <a:lnTo>
                      <a:pt x="696" y="165"/>
                    </a:lnTo>
                    <a:lnTo>
                      <a:pt x="686" y="185"/>
                    </a:lnTo>
                    <a:lnTo>
                      <a:pt x="677" y="206"/>
                    </a:lnTo>
                    <a:lnTo>
                      <a:pt x="667" y="227"/>
                    </a:lnTo>
                    <a:lnTo>
                      <a:pt x="657" y="245"/>
                    </a:lnTo>
                    <a:lnTo>
                      <a:pt x="647" y="264"/>
                    </a:lnTo>
                    <a:lnTo>
                      <a:pt x="636" y="281"/>
                    </a:lnTo>
                    <a:lnTo>
                      <a:pt x="624" y="299"/>
                    </a:lnTo>
                    <a:lnTo>
                      <a:pt x="612" y="316"/>
                    </a:lnTo>
                    <a:lnTo>
                      <a:pt x="600" y="331"/>
                    </a:lnTo>
                    <a:lnTo>
                      <a:pt x="588" y="347"/>
                    </a:lnTo>
                    <a:lnTo>
                      <a:pt x="576" y="360"/>
                    </a:lnTo>
                    <a:lnTo>
                      <a:pt x="562" y="374"/>
                    </a:lnTo>
                    <a:lnTo>
                      <a:pt x="549" y="386"/>
                    </a:lnTo>
                    <a:lnTo>
                      <a:pt x="537" y="398"/>
                    </a:lnTo>
                    <a:lnTo>
                      <a:pt x="523" y="408"/>
                    </a:lnTo>
                    <a:lnTo>
                      <a:pt x="508" y="417"/>
                    </a:lnTo>
                    <a:lnTo>
                      <a:pt x="494" y="426"/>
                    </a:lnTo>
                    <a:lnTo>
                      <a:pt x="480" y="434"/>
                    </a:lnTo>
                    <a:lnTo>
                      <a:pt x="465" y="441"/>
                    </a:lnTo>
                    <a:lnTo>
                      <a:pt x="449" y="446"/>
                    </a:lnTo>
                    <a:lnTo>
                      <a:pt x="436" y="451"/>
                    </a:lnTo>
                    <a:lnTo>
                      <a:pt x="420" y="455"/>
                    </a:lnTo>
                    <a:lnTo>
                      <a:pt x="405" y="458"/>
                    </a:lnTo>
                    <a:lnTo>
                      <a:pt x="389" y="460"/>
                    </a:lnTo>
                    <a:lnTo>
                      <a:pt x="372" y="460"/>
                    </a:lnTo>
                    <a:lnTo>
                      <a:pt x="357" y="460"/>
                    </a:lnTo>
                    <a:lnTo>
                      <a:pt x="341" y="458"/>
                    </a:lnTo>
                    <a:lnTo>
                      <a:pt x="326" y="455"/>
                    </a:lnTo>
                    <a:lnTo>
                      <a:pt x="310" y="451"/>
                    </a:lnTo>
                    <a:lnTo>
                      <a:pt x="295" y="446"/>
                    </a:lnTo>
                    <a:lnTo>
                      <a:pt x="281" y="441"/>
                    </a:lnTo>
                    <a:lnTo>
                      <a:pt x="266" y="434"/>
                    </a:lnTo>
                    <a:lnTo>
                      <a:pt x="252" y="426"/>
                    </a:lnTo>
                    <a:lnTo>
                      <a:pt x="237" y="417"/>
                    </a:lnTo>
                    <a:lnTo>
                      <a:pt x="223" y="408"/>
                    </a:lnTo>
                    <a:lnTo>
                      <a:pt x="209" y="398"/>
                    </a:lnTo>
                    <a:lnTo>
                      <a:pt x="195" y="386"/>
                    </a:lnTo>
                    <a:lnTo>
                      <a:pt x="183" y="374"/>
                    </a:lnTo>
                    <a:lnTo>
                      <a:pt x="170" y="360"/>
                    </a:lnTo>
                    <a:lnTo>
                      <a:pt x="158" y="347"/>
                    </a:lnTo>
                    <a:lnTo>
                      <a:pt x="146" y="331"/>
                    </a:lnTo>
                    <a:lnTo>
                      <a:pt x="134" y="316"/>
                    </a:lnTo>
                    <a:lnTo>
                      <a:pt x="122" y="299"/>
                    </a:lnTo>
                    <a:lnTo>
                      <a:pt x="110" y="281"/>
                    </a:lnTo>
                    <a:lnTo>
                      <a:pt x="99" y="264"/>
                    </a:lnTo>
                    <a:lnTo>
                      <a:pt x="89" y="245"/>
                    </a:lnTo>
                    <a:lnTo>
                      <a:pt x="79" y="227"/>
                    </a:lnTo>
                    <a:lnTo>
                      <a:pt x="68" y="206"/>
                    </a:lnTo>
                    <a:lnTo>
                      <a:pt x="60" y="185"/>
                    </a:lnTo>
                    <a:lnTo>
                      <a:pt x="50" y="165"/>
                    </a:lnTo>
                    <a:lnTo>
                      <a:pt x="41" y="142"/>
                    </a:lnTo>
                    <a:lnTo>
                      <a:pt x="34" y="120"/>
                    </a:lnTo>
                    <a:lnTo>
                      <a:pt x="26" y="98"/>
                    </a:lnTo>
                    <a:lnTo>
                      <a:pt x="19" y="74"/>
                    </a:lnTo>
                    <a:lnTo>
                      <a:pt x="12" y="50"/>
                    </a:lnTo>
                    <a:lnTo>
                      <a:pt x="5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8E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545" name="Freeform 17">
              <a:extLst>
                <a:ext uri="{FF2B5EF4-FFF2-40B4-BE49-F238E27FC236}">
                  <a16:creationId xmlns:a16="http://schemas.microsoft.com/office/drawing/2014/main" id="{5493442B-55A7-D3CD-A811-B2B95DAB6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500"/>
              <a:ext cx="2570" cy="273"/>
            </a:xfrm>
            <a:custGeom>
              <a:avLst/>
              <a:gdLst>
                <a:gd name="T0" fmla="*/ 1287 w 2570"/>
                <a:gd name="T1" fmla="*/ 0 h 273"/>
                <a:gd name="T2" fmla="*/ 2568 w 2570"/>
                <a:gd name="T3" fmla="*/ 103 h 273"/>
                <a:gd name="T4" fmla="*/ 2570 w 2570"/>
                <a:gd name="T5" fmla="*/ 144 h 273"/>
                <a:gd name="T6" fmla="*/ 1287 w 2570"/>
                <a:gd name="T7" fmla="*/ 273 h 273"/>
                <a:gd name="T8" fmla="*/ 1285 w 2570"/>
                <a:gd name="T9" fmla="*/ 273 h 273"/>
                <a:gd name="T10" fmla="*/ 0 w 2570"/>
                <a:gd name="T11" fmla="*/ 144 h 273"/>
                <a:gd name="T12" fmla="*/ 2 w 2570"/>
                <a:gd name="T13" fmla="*/ 103 h 273"/>
                <a:gd name="T14" fmla="*/ 1285 w 2570"/>
                <a:gd name="T15" fmla="*/ 0 h 273"/>
                <a:gd name="T16" fmla="*/ 1287 w 2570"/>
                <a:gd name="T17" fmla="*/ 0 h 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70"/>
                <a:gd name="T28" fmla="*/ 0 h 273"/>
                <a:gd name="T29" fmla="*/ 2570 w 2570"/>
                <a:gd name="T30" fmla="*/ 273 h 2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70" h="273">
                  <a:moveTo>
                    <a:pt x="1287" y="0"/>
                  </a:moveTo>
                  <a:lnTo>
                    <a:pt x="2568" y="103"/>
                  </a:lnTo>
                  <a:lnTo>
                    <a:pt x="2570" y="144"/>
                  </a:lnTo>
                  <a:lnTo>
                    <a:pt x="1287" y="273"/>
                  </a:lnTo>
                  <a:lnTo>
                    <a:pt x="1285" y="273"/>
                  </a:lnTo>
                  <a:lnTo>
                    <a:pt x="0" y="144"/>
                  </a:lnTo>
                  <a:lnTo>
                    <a:pt x="2" y="103"/>
                  </a:lnTo>
                  <a:lnTo>
                    <a:pt x="1285" y="0"/>
                  </a:lnTo>
                  <a:lnTo>
                    <a:pt x="1287" y="0"/>
                  </a:lnTo>
                  <a:close/>
                </a:path>
              </a:pathLst>
            </a:custGeom>
            <a:gradFill rotWithShape="0">
              <a:gsLst>
                <a:gs pos="0">
                  <a:srgbClr val="565571"/>
                </a:gs>
                <a:gs pos="50000">
                  <a:srgbClr val="7F7E94"/>
                </a:gs>
                <a:gs pos="100000">
                  <a:srgbClr val="56557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546" name="Freeform 18">
              <a:extLst>
                <a:ext uri="{FF2B5EF4-FFF2-40B4-BE49-F238E27FC236}">
                  <a16:creationId xmlns:a16="http://schemas.microsoft.com/office/drawing/2014/main" id="{B4B4F31D-2E00-7BF5-7328-F86D82C83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" y="2786"/>
              <a:ext cx="507" cy="786"/>
            </a:xfrm>
            <a:custGeom>
              <a:avLst/>
              <a:gdLst>
                <a:gd name="T0" fmla="*/ 285 w 507"/>
                <a:gd name="T1" fmla="*/ 0 h 786"/>
                <a:gd name="T2" fmla="*/ 507 w 507"/>
                <a:gd name="T3" fmla="*/ 786 h 786"/>
                <a:gd name="T4" fmla="*/ 0 w 507"/>
                <a:gd name="T5" fmla="*/ 786 h 786"/>
                <a:gd name="T6" fmla="*/ 245 w 507"/>
                <a:gd name="T7" fmla="*/ 0 h 786"/>
                <a:gd name="T8" fmla="*/ 285 w 507"/>
                <a:gd name="T9" fmla="*/ 0 h 7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7"/>
                <a:gd name="T16" fmla="*/ 0 h 786"/>
                <a:gd name="T17" fmla="*/ 507 w 507"/>
                <a:gd name="T18" fmla="*/ 786 h 7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7" h="786">
                  <a:moveTo>
                    <a:pt x="285" y="0"/>
                  </a:moveTo>
                  <a:lnTo>
                    <a:pt x="507" y="786"/>
                  </a:lnTo>
                  <a:lnTo>
                    <a:pt x="0" y="786"/>
                  </a:lnTo>
                  <a:lnTo>
                    <a:pt x="245" y="0"/>
                  </a:lnTo>
                  <a:lnTo>
                    <a:pt x="285" y="0"/>
                  </a:lnTo>
                  <a:close/>
                </a:path>
              </a:pathLst>
            </a:custGeom>
            <a:gradFill rotWithShape="0">
              <a:gsLst>
                <a:gs pos="0">
                  <a:srgbClr val="565571"/>
                </a:gs>
                <a:gs pos="50000">
                  <a:srgbClr val="7F7E94"/>
                </a:gs>
                <a:gs pos="100000">
                  <a:srgbClr val="56557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547" name="Rectangle 19">
              <a:extLst>
                <a:ext uri="{FF2B5EF4-FFF2-40B4-BE49-F238E27FC236}">
                  <a16:creationId xmlns:a16="http://schemas.microsoft.com/office/drawing/2014/main" id="{FA0BB1D1-BD3F-DA90-8C64-E2365847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" y="3555"/>
              <a:ext cx="2295" cy="170"/>
            </a:xfrm>
            <a:prstGeom prst="rect">
              <a:avLst/>
            </a:prstGeom>
            <a:gradFill rotWithShape="0">
              <a:gsLst>
                <a:gs pos="0">
                  <a:srgbClr val="565571"/>
                </a:gs>
                <a:gs pos="50000">
                  <a:srgbClr val="7F7E94"/>
                </a:gs>
                <a:gs pos="100000">
                  <a:srgbClr val="56557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65541" name="Прямоугольник 19">
            <a:extLst>
              <a:ext uri="{FF2B5EF4-FFF2-40B4-BE49-F238E27FC236}">
                <a16:creationId xmlns:a16="http://schemas.microsoft.com/office/drawing/2014/main" id="{DAC09E57-63E6-E2A9-AB3A-BD2F58CA9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9" y="207168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>
                <a:cs typeface="Arial" panose="020B0604020202020204" pitchFamily="34" charset="0"/>
              </a:rPr>
              <a:t>Ценность </a:t>
            </a:r>
          </a:p>
        </p:txBody>
      </p:sp>
      <p:sp>
        <p:nvSpPr>
          <p:cNvPr id="65542" name="Прямоугольник 21">
            <a:extLst>
              <a:ext uri="{FF2B5EF4-FFF2-40B4-BE49-F238E27FC236}">
                <a16:creationId xmlns:a16="http://schemas.microsoft.com/office/drawing/2014/main" id="{43F1F2C8-769F-1D82-CED8-3EB6B5A22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062163"/>
            <a:ext cx="514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200">
                <a:cs typeface="Arial" panose="020B0604020202020204" pitchFamily="34" charset="0"/>
              </a:rPr>
              <a:t>Цена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6C7C627-4187-C31B-5F7F-82D2D45FCB9D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E0FF4E13-1981-44EE-387E-31E95B38E7BC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387D54B3-9ECF-ABE9-F22C-D2CC4C849483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75D63542-4BF6-093A-7EAC-A013A170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6ADDA-9D65-BE4F-EA98-C32BAC19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B3AA1A8D-91C5-9C5D-A899-1F04B275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42" y="203294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D90062B-049C-5813-1A86-5D77E4E6601C}"/>
              </a:ext>
            </a:extLst>
          </p:cNvPr>
          <p:cNvSpPr txBox="1">
            <a:spLocks/>
          </p:cNvSpPr>
          <p:nvPr/>
        </p:nvSpPr>
        <p:spPr>
          <a:xfrm>
            <a:off x="5103907" y="526958"/>
            <a:ext cx="65357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FAD6E0F9-4FCB-3829-072C-93639A89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062" y="1825625"/>
            <a:ext cx="6535738" cy="4351338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ГДЕ ?</a:t>
            </a:r>
            <a:b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Получают информацию, Покупают</a:t>
            </a:r>
          </a:p>
          <a:p>
            <a:pPr marL="0" indent="0">
              <a:buNone/>
              <a:defRPr/>
            </a:pPr>
            <a:endParaRPr lang="ru-RU" sz="3200" b="1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КАК? </a:t>
            </a:r>
          </a:p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Получают информацию, Покупают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151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ъект 1">
            <a:extLst>
              <a:ext uri="{FF2B5EF4-FFF2-40B4-BE49-F238E27FC236}">
                <a16:creationId xmlns:a16="http://schemas.microsoft.com/office/drawing/2014/main" id="{AA815B0B-290C-E789-A712-8B586A8D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149" y="519113"/>
            <a:ext cx="8229600" cy="50990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altLang="ru-RU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Каналы сбыта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AF74253-FEEC-8765-62F5-CADA9123446B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1868488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маркетинга</a:t>
                      </a:r>
                      <a:r>
                        <a:rPr lang="ru-RU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продаж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FE9FC18-B91A-7D9F-00CB-4CFC135414F4}"/>
              </a:ext>
            </a:extLst>
          </p:cNvPr>
          <p:cNvGraphicFramePr>
            <a:graphicFrameLocks noGrp="1"/>
          </p:cNvGraphicFramePr>
          <p:nvPr/>
        </p:nvGraphicFramePr>
        <p:xfrm>
          <a:off x="1698626" y="4968875"/>
          <a:ext cx="8785225" cy="64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14EE607-DCE2-EBF2-E5A5-F459EE6A7BA7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2675501B-059A-ACE5-B561-68417C828303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E95ABAF-3A64-75F9-34EA-369688EDEE8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2">
            <a:extLst>
              <a:ext uri="{FF2B5EF4-FFF2-40B4-BE49-F238E27FC236}">
                <a16:creationId xmlns:a16="http://schemas.microsoft.com/office/drawing/2014/main" id="{82A43AC2-90FF-34D1-399E-27F72BA3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99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</a:rPr>
              <a:t>Каналы сбыта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205C981-C650-89DF-17EA-38056DE574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03512" y="1405462"/>
          <a:ext cx="8841160" cy="4903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1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5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5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51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1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850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r>
                        <a:rPr lang="ru-RU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388">
                <a:tc rowSpan="3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</a:p>
                  </a:txBody>
                  <a:tcPr vert="vert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прямые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Торговые агенты </a:t>
                      </a:r>
                    </a:p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</a:t>
                      </a:r>
                    </a:p>
                  </a:txBody>
                  <a:tcPr vert="vert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оценочный</a:t>
                      </a:r>
                    </a:p>
                  </a:txBody>
                  <a:tcPr vert="vert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продажный</a:t>
                      </a:r>
                    </a:p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доставка</a:t>
                      </a:r>
                    </a:p>
                  </a:txBody>
                  <a:tcPr vert="vert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 продажный</a:t>
                      </a:r>
                    </a:p>
                  </a:txBody>
                  <a:tcPr vert="vert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3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через интернет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3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непрямые</a:t>
                      </a:r>
                    </a:p>
                  </a:txBody>
                  <a:tcPr vert="vert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Фирменные магазины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388">
                <a:tc rowSpan="2"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партнёрские</a:t>
                      </a:r>
                    </a:p>
                  </a:txBody>
                  <a:tcPr vert="vert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Партнёрские магазины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80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Оптовики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07A6084-5A75-8A0F-0D35-A50E747E93F0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82D7214-1C8B-43E9-9AFC-C518D6EFDA9A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B8CF38C9-7253-4AF3-A23E-D3310DC2FBED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BD1DD-99A4-7139-73C4-010FA7178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4" r="13093"/>
          <a:stretch/>
        </p:blipFill>
        <p:spPr>
          <a:xfrm>
            <a:off x="1152473" y="89647"/>
            <a:ext cx="9030880" cy="66787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FD185-BC1B-2B79-911D-E3670431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1" y="0"/>
            <a:ext cx="302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1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ъект 1">
            <a:extLst>
              <a:ext uri="{FF2B5EF4-FFF2-40B4-BE49-F238E27FC236}">
                <a16:creationId xmlns:a16="http://schemas.microsoft.com/office/drawing/2014/main" id="{6DFC2C70-1DE9-D463-CA86-DF2ECF160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Бизнес-модель продажи впечатлений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B24EF55-43D6-EC12-5823-34545731EA62}"/>
              </a:ext>
            </a:extLst>
          </p:cNvPr>
          <p:cNvGraphicFramePr>
            <a:graphicFrameLocks noGrp="1"/>
          </p:cNvGraphicFramePr>
          <p:nvPr/>
        </p:nvGraphicFramePr>
        <p:xfrm>
          <a:off x="1730376" y="1381125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04D94B5-4ABA-A2AA-6133-991B19D10C4D}"/>
              </a:ext>
            </a:extLst>
          </p:cNvPr>
          <p:cNvGraphicFramePr>
            <a:graphicFrameLocks noGrp="1"/>
          </p:cNvGraphicFramePr>
          <p:nvPr/>
        </p:nvGraphicFramePr>
        <p:xfrm>
          <a:off x="1730376" y="4370388"/>
          <a:ext cx="878522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0" marB="45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вход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мероприятие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Повременная оплата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Вступительный или членский взнос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Абонентская плата</a:t>
                      </a:r>
                    </a:p>
                  </a:txBody>
                  <a:tcPr marL="91443" marR="91443" marT="45800" marB="45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7613" name="Рисунок 1">
            <a:extLst>
              <a:ext uri="{FF2B5EF4-FFF2-40B4-BE49-F238E27FC236}">
                <a16:creationId xmlns:a16="http://schemas.microsoft.com/office/drawing/2014/main" id="{89449E2F-4B29-B6A7-3DD2-64C6324C4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4" y="3001963"/>
            <a:ext cx="18637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75D63542-4BF6-093A-7EAC-A013A170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6ADDA-9D65-BE4F-EA98-C32BAC19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B3AA1A8D-91C5-9C5D-A899-1F04B275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42" y="203294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D90062B-049C-5813-1A86-5D77E4E6601C}"/>
              </a:ext>
            </a:extLst>
          </p:cNvPr>
          <p:cNvSpPr txBox="1">
            <a:spLocks/>
          </p:cNvSpPr>
          <p:nvPr/>
        </p:nvSpPr>
        <p:spPr>
          <a:xfrm>
            <a:off x="5103907" y="526958"/>
            <a:ext cx="65357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 </a:t>
            </a:r>
            <a:r>
              <a:rPr lang="ru-RU" alt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FAD6E0F9-4FCB-3829-072C-93639A89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906" y="1544731"/>
            <a:ext cx="7088093" cy="481432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ru-RU" sz="5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СКОЛЬКО ? ПЕРЕЧИСЛИТЬ ВИДЫ ДОХОДОВ</a:t>
            </a:r>
            <a:br>
              <a:rPr lang="ru-RU" sz="5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ru-RU" sz="5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sz="5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КОГДА? (СРОК ОКУПАЕМОСТИ, ТОЧКА БЕЗУБЫТОЧНОСТИ)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Считаем прибыль и затраты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Перечислить основные статьи дохода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От каких показателей зависит выручка </a:t>
            </a:r>
          </a:p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ru-RU" sz="6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Трафик, средний чек, </a:t>
            </a:r>
            <a:r>
              <a:rPr lang="ru-RU" sz="6000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возвращаемость</a:t>
            </a:r>
            <a:r>
              <a:rPr lang="ru-RU" sz="6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конверсия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5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07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6984E9F-6C58-CCEC-8419-067C6CF9B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09537" indent="0"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типа потоков:</a:t>
            </a:r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доход от разовых сделок</a:t>
            </a:r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регулярный поток от периодических платежей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6564" name="Рисунок 2">
            <a:extLst>
              <a:ext uri="{FF2B5EF4-FFF2-40B4-BE49-F238E27FC236}">
                <a16:creationId xmlns:a16="http://schemas.microsoft.com/office/drawing/2014/main" id="{6593A59D-977F-1448-2B08-43522582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74" y="2012835"/>
            <a:ext cx="3789362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847F7F7-38B0-03E2-1EC2-B617A69ED361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82CA86A1-1F4A-A4C1-9D8D-234CBFDECB6D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1C6665EB-07A6-710F-6E5F-D542F9EED7A7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F4BD8FC-FA79-706F-E37B-B38D788FB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525" y="1096964"/>
            <a:ext cx="8229600" cy="4492625"/>
          </a:xfrm>
        </p:spPr>
        <p:txBody>
          <a:bodyPr rtlCol="0">
            <a:normAutofit fontScale="85000" lnSpcReduction="20000"/>
          </a:bodyPr>
          <a:lstStyle/>
          <a:p>
            <a:pPr marL="109537" indent="0">
              <a:buNone/>
              <a:defRPr/>
            </a:pP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Способы создания потоков: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доход от продажи прав собственности на материальный продукт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плата за использование сервиса, услуги …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доход от продажи продолжительности пользования услугой. (подписка)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временные права пользования активом в течении времени за фиксированную плату. (аренда, рента лизинг)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передача прав на пользование интеллектуальной собственности.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брокерские проценты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оплата рекламы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0719E8C-0307-FEF5-9D00-2B02BB153519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1364C5-8BFD-ECCE-F934-C4752B3007A9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DECFF56E-103B-5B93-60D4-BAB9FF296015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ъект 1">
            <a:extLst>
              <a:ext uri="{FF2B5EF4-FFF2-40B4-BE49-F238E27FC236}">
                <a16:creationId xmlns:a16="http://schemas.microsoft.com/office/drawing/2014/main" id="{26647A86-4E62-80CB-B50D-7EC0BDEFB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Ключевые виды деятельности</a:t>
            </a:r>
          </a:p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B46F323-30E6-E4B6-1E6E-EE8E853123B2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58988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64E22A8-C062-D066-CE93-75A1A87875F2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49839"/>
          <a:ext cx="8785225" cy="64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303306F-BE46-0A1D-21B4-760118EDC78E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60575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DF1DC38-21EC-1FBF-2F13-0A90914AE8DF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51425"/>
          <a:ext cx="8785225" cy="64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3809204-B5A2-1433-B75A-C4F980AB8DCC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4AD87473-06B3-275B-7B4A-2D1EEED5565F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E47023EC-7F22-6F3D-B38C-E75F68E4240D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2F8111F-CB27-8C1D-E6EE-B6FFCCB4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6" y="1481138"/>
            <a:ext cx="8435975" cy="4525962"/>
          </a:xfrm>
        </p:spPr>
        <p:txBody>
          <a:bodyPr rtlCol="0">
            <a:normAutofit/>
          </a:bodyPr>
          <a:lstStyle/>
          <a:p>
            <a:pPr marL="109537" indent="0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виды деятельности:</a:t>
            </a: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разрешение проблем (услуги)</a:t>
            </a: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связанная с платформой или сетью</a:t>
            </a:r>
          </a:p>
          <a:p>
            <a:pPr>
              <a:defRPr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76804" name="Рисунок 2">
            <a:extLst>
              <a:ext uri="{FF2B5EF4-FFF2-40B4-BE49-F238E27FC236}">
                <a16:creationId xmlns:a16="http://schemas.microsoft.com/office/drawing/2014/main" id="{9ADC6B6F-A46F-543B-3EFD-C9AC8C133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3644901"/>
            <a:ext cx="316865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04F7688-C882-2695-A4B3-37C6D90F3774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72B7AE54-DC82-9E8E-338B-36E20DD147B7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899AD93E-B903-5779-0AA9-6B83697C2354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>
            <a:extLst>
              <a:ext uri="{FF2B5EF4-FFF2-40B4-BE49-F238E27FC236}">
                <a16:creationId xmlns:a16="http://schemas.microsoft.com/office/drawing/2014/main" id="{31578E51-1FBB-13AE-1E11-0921B54C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Ключевые партнёры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17E463-220B-3E71-F349-FA5A89890A04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58988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5015153-DFF3-CEDC-E5F1-298ACABD6785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49839"/>
          <a:ext cx="8785225" cy="64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1C05F29-3A2E-512C-9FB2-D0CEFE47D638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60575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9AFCA54-D926-66AA-B92C-217F69DE0C6A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51425"/>
          <a:ext cx="8785225" cy="64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9912E78-6EA7-B95F-DA9C-82DCEF4D93A7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38DCA96-774F-E51B-E2DE-FAB118C3E9E6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7B745B-00AC-5EFF-6137-C6B403CA6E91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F8314B-2C12-5173-4806-100BCC43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274638"/>
            <a:ext cx="8507412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ключевые партнёры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675681B5-5C1C-DCD0-B937-7F04A3446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09537" indent="0">
              <a:buNone/>
              <a:defRPr/>
            </a:pPr>
            <a:r>
              <a:rPr lang="ru-RU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ЧЕТЫРЕ ТИПА ПАРТНЕРСТВА </a:t>
            </a:r>
          </a:p>
          <a:p>
            <a:pPr marL="452437" indent="-342900">
              <a:defRPr/>
            </a:pPr>
            <a:r>
              <a:rPr lang="ru-RU" sz="2400" dirty="0">
                <a:latin typeface="Comic Sans MS" panose="030F0702030302020204" pitchFamily="66" charset="0"/>
                <a:cs typeface="Arial" panose="020B0604020202020204" pitchFamily="34" charset="0"/>
              </a:rPr>
              <a:t>стратегическое сотрудничество между не конкурирующими организациями</a:t>
            </a:r>
          </a:p>
          <a:p>
            <a:pPr>
              <a:defRPr/>
            </a:pPr>
            <a:r>
              <a:rPr lang="ru-RU" sz="2400" dirty="0" err="1">
                <a:latin typeface="Comic Sans MS" panose="030F0702030302020204" pitchFamily="66" charset="0"/>
                <a:cs typeface="Arial" panose="020B0604020202020204" pitchFamily="34" charset="0"/>
              </a:rPr>
              <a:t>соконкуренция</a:t>
            </a:r>
            <a:r>
              <a:rPr lang="ru-RU" sz="2400" dirty="0">
                <a:latin typeface="Comic Sans MS" panose="030F0702030302020204" pitchFamily="66" charset="0"/>
                <a:cs typeface="Arial" panose="020B0604020202020204" pitchFamily="34" charset="0"/>
              </a:rPr>
              <a:t>: стратегическое партнёрство между конкурентами. </a:t>
            </a:r>
          </a:p>
          <a:p>
            <a:pPr>
              <a:defRPr/>
            </a:pPr>
            <a:r>
              <a:rPr lang="ru-RU" sz="2400" dirty="0">
                <a:latin typeface="Comic Sans MS" panose="030F0702030302020204" pitchFamily="66" charset="0"/>
                <a:cs typeface="Arial" panose="020B0604020202020204" pitchFamily="34" charset="0"/>
              </a:rPr>
              <a:t>совместные предприятия для запуска бизнес-проектов</a:t>
            </a:r>
          </a:p>
          <a:p>
            <a:pPr>
              <a:defRPr/>
            </a:pPr>
            <a:r>
              <a:rPr lang="ru-RU" sz="2400" dirty="0">
                <a:latin typeface="Comic Sans MS" panose="030F0702030302020204" pitchFamily="66" charset="0"/>
                <a:cs typeface="Arial" panose="020B0604020202020204" pitchFamily="34" charset="0"/>
              </a:rPr>
              <a:t>Отношения производителя с поставщиками для гарантии получения качественных комплектующих </a:t>
            </a:r>
            <a:endParaRPr lang="ru-RU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E5A123-3789-34D0-9996-C7D48CB197AB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9F2761A0-D141-BC61-3511-ED07458A326C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006C167-BB83-FFAB-9744-A42AF83B31DF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2">
            <a:extLst>
              <a:ext uri="{FF2B5EF4-FFF2-40B4-BE49-F238E27FC236}">
                <a16:creationId xmlns:a16="http://schemas.microsoft.com/office/drawing/2014/main" id="{0DDCE872-0F57-FB86-8E94-41CFD42A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30400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3 мотива </a:t>
            </a:r>
            <a:b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партнёрских отношений </a:t>
            </a:r>
            <a:b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ru-RU" altLang="ru-RU" dirty="0">
              <a:latin typeface="Comic Sans MS" panose="030F0702030302020204" pitchFamily="66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71D7E719-55CC-0DEC-C76C-3A4CA88A7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363788"/>
            <a:ext cx="8229600" cy="36433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оптимизация и экономия в сфере производства</a:t>
            </a:r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снижение риска и неопределённости</a:t>
            </a:r>
          </a:p>
          <a:p>
            <a:pPr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поставки ресурсов и совместная деятельность</a:t>
            </a:r>
          </a:p>
          <a:p>
            <a:pPr marL="109537" indent="0"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901" name="Рисунок 3">
            <a:extLst>
              <a:ext uri="{FF2B5EF4-FFF2-40B4-BE49-F238E27FC236}">
                <a16:creationId xmlns:a16="http://schemas.microsoft.com/office/drawing/2014/main" id="{3451EE50-97B0-B571-A132-5F07488A0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0800"/>
            <a:ext cx="314483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813B104-5932-F5CE-8916-17F8C27879E7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6386467-45E3-A16C-FC6A-80359270CAC5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6CBBD90-8495-C818-B2B7-1BE700AD80D6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ъект 1">
            <a:extLst>
              <a:ext uri="{FF2B5EF4-FFF2-40B4-BE49-F238E27FC236}">
                <a16:creationId xmlns:a16="http://schemas.microsoft.com/office/drawing/2014/main" id="{13F391CA-6D94-D46D-5BEC-577009153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050"/>
            <a:ext cx="8229600" cy="50990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Структура издержек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2CC0F77-B289-05B8-C8B3-520CBE0F8874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58988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5BB352E-E16B-D4F0-1656-0793ECDF09B5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49839"/>
          <a:ext cx="8785225" cy="64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A334B70-EE07-6454-B920-319DA31F1BEF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2060575"/>
          <a:ext cx="8785224" cy="298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6686"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Предоставленная ценность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</a:p>
                  </a:txBody>
                  <a:tcPr marL="91443" marR="91443" marT="45722" marB="45722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Клиенты</a:t>
                      </a:r>
                    </a:p>
                  </a:txBody>
                  <a:tcPr marL="91443" marR="91443" marT="45722" marB="4572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</a:p>
                  </a:txBody>
                  <a:tcPr marL="91443" marR="91443" marT="45722" marB="45722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E6D1142-C6F9-6949-2BF3-38260187C963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5051425"/>
          <a:ext cx="8785225" cy="64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Издержки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3" marR="91443" marT="45806" marB="45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47B6383-8B19-E40F-9783-222BD7065B74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D69FFD75-E0BB-A519-419D-53251AA414E6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D386A2F3-B1A9-C00E-97DD-94C3DB354D43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833402B9-9795-6AA6-5A02-C3E2E875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b="1" dirty="0">
                <a:latin typeface="Comic Sans MS" panose="030F0702030302020204" pitchFamily="66" charset="0"/>
              </a:rPr>
              <a:t>ЧТО ТАКОЕ БИЗНЕС-МОДЕЛЬ?</a:t>
            </a:r>
            <a:br>
              <a:rPr lang="ru-RU" altLang="ru-RU" sz="3200" b="1" dirty="0">
                <a:latin typeface="Comic Sans MS" panose="030F0702030302020204" pitchFamily="66" charset="0"/>
              </a:rPr>
            </a:br>
            <a:endParaRPr lang="ru-RU" alt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2291" name="Объект 2">
            <a:extLst>
              <a:ext uri="{FF2B5EF4-FFF2-40B4-BE49-F238E27FC236}">
                <a16:creationId xmlns:a16="http://schemas.microsoft.com/office/drawing/2014/main" id="{859E4B7E-7A73-5BF8-74C9-DBC68ADAC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Способ создания ценности и получения прибыли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Бизнес-модель —концептуальное описание предпринимательской           деятельности. Это краткое представление того, что и кому продаёт компания — и как она на этом зарабатывает. 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Бизнес-модель не включает детальных расчётов будущих денежных потоков и затрат, что отличает её от бизнес-плана. Она также не описывает действия, которые нужно выполнить для достижения целей компании, — для этого существует стратегия.</a:t>
            </a:r>
            <a:b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altLang="ru-RU" sz="3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0F0F7B2-AFEE-72D3-923A-B75FDBD5B869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05901FD6-CB5A-E37C-E1DA-5219A2FCEECF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AC3F7C5F-C130-C1BB-ADFD-ADC36F95686B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2">
            <a:extLst>
              <a:ext uri="{FF2B5EF4-FFF2-40B4-BE49-F238E27FC236}">
                <a16:creationId xmlns:a16="http://schemas.microsoft.com/office/drawing/2014/main" id="{88E60A0E-FA9E-C77D-E06D-ED0F069F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Arial" panose="020B0604020202020204" pitchFamily="34" charset="0"/>
              </a:rPr>
              <a:t>Структура издержек</a:t>
            </a:r>
          </a:p>
        </p:txBody>
      </p:sp>
      <p:sp>
        <p:nvSpPr>
          <p:cNvPr id="72706" name="Объект 1">
            <a:extLst>
              <a:ext uri="{FF2B5EF4-FFF2-40B4-BE49-F238E27FC236}">
                <a16:creationId xmlns:a16="http://schemas.microsoft.com/office/drawing/2014/main" id="{4D67011F-4703-2D22-74BF-7242E61A0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09537" indent="0">
              <a:buNone/>
              <a:defRPr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2 фокуса существования бизнес моделей:</a:t>
            </a:r>
          </a:p>
          <a:p>
            <a:pPr marL="109537" indent="0">
              <a:buNone/>
              <a:defRPr/>
            </a:pPr>
            <a:endParaRPr lang="ru-RU" altLang="ru-RU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ориентация </a:t>
            </a:r>
          </a:p>
          <a:p>
            <a:pPr marL="109537" indent="0">
              <a:buNone/>
              <a:defRPr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на сокращение издержек</a:t>
            </a:r>
          </a:p>
          <a:p>
            <a:pPr>
              <a:defRPr/>
            </a:pPr>
            <a:endParaRPr lang="ru-RU" altLang="ru-RU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109537" indent="0">
              <a:buNone/>
              <a:defRPr/>
            </a:pPr>
            <a:endParaRPr lang="ru-RU" altLang="ru-RU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ориентация </a:t>
            </a:r>
          </a:p>
          <a:p>
            <a:pPr marL="109537" indent="0">
              <a:buNone/>
              <a:defRPr/>
            </a:pPr>
            <a:r>
              <a:rPr lang="ru-RU" altLang="ru-RU" b="1" dirty="0">
                <a:latin typeface="Comic Sans MS" panose="030F0702030302020204" pitchFamily="66" charset="0"/>
                <a:cs typeface="Arial" panose="020B0604020202020204" pitchFamily="34" charset="0"/>
              </a:rPr>
              <a:t>на формирование ценности</a:t>
            </a:r>
          </a:p>
        </p:txBody>
      </p:sp>
      <p:pic>
        <p:nvPicPr>
          <p:cNvPr id="83973" name="Рисунок 1">
            <a:extLst>
              <a:ext uri="{FF2B5EF4-FFF2-40B4-BE49-F238E27FC236}">
                <a16:creationId xmlns:a16="http://schemas.microsoft.com/office/drawing/2014/main" id="{2FC0648C-9B48-0D38-282F-9CC28905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205039"/>
            <a:ext cx="26241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Рисунок 4">
            <a:extLst>
              <a:ext uri="{FF2B5EF4-FFF2-40B4-BE49-F238E27FC236}">
                <a16:creationId xmlns:a16="http://schemas.microsoft.com/office/drawing/2014/main" id="{C8F5E7A7-90BA-8916-17A4-D9DC25135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965576"/>
            <a:ext cx="34369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A37F6AF-E3D9-BAE5-9B03-1A91B5B5726F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39A43F40-6E6A-FF4F-FBB1-C1BA0ACF98DA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9E765983-FF3D-4EFE-15FB-BB3A79CFAA2F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2">
            <a:extLst>
              <a:ext uri="{FF2B5EF4-FFF2-40B4-BE49-F238E27FC236}">
                <a16:creationId xmlns:a16="http://schemas.microsoft.com/office/drawing/2014/main" id="{5CE24132-585D-D2CD-DC4B-39319EF7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3968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Классификация 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издержек по структуре</a:t>
            </a:r>
          </a:p>
        </p:txBody>
      </p:sp>
      <p:sp>
        <p:nvSpPr>
          <p:cNvPr id="84995" name="Объект 1">
            <a:extLst>
              <a:ext uri="{FF2B5EF4-FFF2-40B4-BE49-F238E27FC236}">
                <a16:creationId xmlns:a16="http://schemas.microsoft.com/office/drawing/2014/main" id="{38F6BAB6-1D39-E9F0-F098-34B2C107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3238"/>
            <a:ext cx="8229600" cy="4233862"/>
          </a:xfrm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Фиксированные издержки</a:t>
            </a: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Переменные издержки</a:t>
            </a: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Экономия на масштабе</a:t>
            </a: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Эффект диверсификации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CBF8A0F-C928-C879-F1B6-8D68ABE416D9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8979033E-BE7B-D856-5584-16D3812C6D7B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5BE9CE7-58F1-F7AE-240F-2A9717567EAC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>
            <a:extLst>
              <a:ext uri="{FF2B5EF4-FFF2-40B4-BE49-F238E27FC236}">
                <a16:creationId xmlns:a16="http://schemas.microsoft.com/office/drawing/2014/main" id="{E8EC6993-DB07-8DF9-BB1A-66728068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/>
              <a:t> Задание командам 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86019" name="Объект 2">
            <a:extLst>
              <a:ext uri="{FF2B5EF4-FFF2-40B4-BE49-F238E27FC236}">
                <a16:creationId xmlns:a16="http://schemas.microsoft.com/office/drawing/2014/main" id="{3345C12C-B8F2-99DD-436D-7D850C40E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Ключевые ресурсы</a:t>
            </a: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Ключевые Виды деятельности</a:t>
            </a: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Издержки </a:t>
            </a:r>
          </a:p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20" name="Рисунок 5">
            <a:extLst>
              <a:ext uri="{FF2B5EF4-FFF2-40B4-BE49-F238E27FC236}">
                <a16:creationId xmlns:a16="http://schemas.microsoft.com/office/drawing/2014/main" id="{D9588020-542A-A567-CC95-DF43D4572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0189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052BB3F-A13D-603D-346D-776360718877}"/>
              </a:ext>
            </a:extLst>
          </p:cNvPr>
          <p:cNvCxnSpPr/>
          <p:nvPr/>
        </p:nvCxnSpPr>
        <p:spPr>
          <a:xfrm>
            <a:off x="286871" y="0"/>
            <a:ext cx="0" cy="68580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>
            <a:extLst>
              <a:ext uri="{FF2B5EF4-FFF2-40B4-BE49-F238E27FC236}">
                <a16:creationId xmlns:a16="http://schemas.microsoft.com/office/drawing/2014/main" id="{BBFA5FD7-DAB4-2DB1-9FB0-E928A76C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/>
              <a:t> Задание командам 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87043" name="Объект 2">
            <a:extLst>
              <a:ext uri="{FF2B5EF4-FFF2-40B4-BE49-F238E27FC236}">
                <a16:creationId xmlns:a16="http://schemas.microsoft.com/office/drawing/2014/main" id="{70F12BE8-8C62-0321-DC14-8964C0C99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ЗАЧЕМ? </a:t>
            </a: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(поиск смысла и краткая формулировка каждого участника) </a:t>
            </a:r>
          </a:p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044" name="Рисунок 5">
            <a:extLst>
              <a:ext uri="{FF2B5EF4-FFF2-40B4-BE49-F238E27FC236}">
                <a16:creationId xmlns:a16="http://schemas.microsoft.com/office/drawing/2014/main" id="{7FC02CC6-82C8-0DF2-24B6-9736DE79F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0189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Объект 6">
            <a:extLst>
              <a:ext uri="{FF2B5EF4-FFF2-40B4-BE49-F238E27FC236}">
                <a16:creationId xmlns:a16="http://schemas.microsoft.com/office/drawing/2014/main" id="{D721F86E-36E5-7579-2E78-97BD5024E3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981076"/>
          <a:ext cx="8920163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10692358" imgH="7250377" progId="Word.Document.12">
                  <p:embed/>
                </p:oleObj>
              </mc:Choice>
              <mc:Fallback>
                <p:oleObj name="Документ" r:id="rId2" imgW="10692358" imgH="7250377" progId="Word.Document.12">
                  <p:embed/>
                  <p:pic>
                    <p:nvPicPr>
                      <p:cNvPr id="88066" name="Объект 6">
                        <a:extLst>
                          <a:ext uri="{FF2B5EF4-FFF2-40B4-BE49-F238E27FC236}">
                            <a16:creationId xmlns:a16="http://schemas.microsoft.com/office/drawing/2014/main" id="{D721F86E-36E5-7579-2E78-97BD5024E3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981076"/>
                        <a:ext cx="8920163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2">
            <a:extLst>
              <a:ext uri="{FF2B5EF4-FFF2-40B4-BE49-F238E27FC236}">
                <a16:creationId xmlns:a16="http://schemas.microsoft.com/office/drawing/2014/main" id="{5CF4316B-7189-E366-AB6C-0366E2B1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В итоге….</a:t>
            </a:r>
          </a:p>
        </p:txBody>
      </p:sp>
      <p:pic>
        <p:nvPicPr>
          <p:cNvPr id="89091" name="Объект 3">
            <a:extLst>
              <a:ext uri="{FF2B5EF4-FFF2-40B4-BE49-F238E27FC236}">
                <a16:creationId xmlns:a16="http://schemas.microsoft.com/office/drawing/2014/main" id="{6050A12E-E0D8-6A96-69D0-A221F6C1F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0" y="2060575"/>
            <a:ext cx="7488238" cy="415448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>
            <a:extLst>
              <a:ext uri="{FF2B5EF4-FFF2-40B4-BE49-F238E27FC236}">
                <a16:creationId xmlns:a16="http://schemas.microsoft.com/office/drawing/2014/main" id="{5A54D9DF-B99E-6D8E-0667-26D4D80D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Джозеф Пайн </a:t>
            </a:r>
            <a:br>
              <a:rPr lang="ru-RU" altLang="ru-RU"/>
            </a:br>
            <a:r>
              <a:rPr lang="ru-RU" altLang="ru-RU"/>
              <a:t>и Джеймс Гилмор </a:t>
            </a:r>
          </a:p>
        </p:txBody>
      </p:sp>
      <p:pic>
        <p:nvPicPr>
          <p:cNvPr id="91139" name="Объект 3">
            <a:extLst>
              <a:ext uri="{FF2B5EF4-FFF2-40B4-BE49-F238E27FC236}">
                <a16:creationId xmlns:a16="http://schemas.microsoft.com/office/drawing/2014/main" id="{0368892A-B104-E8B3-CF8E-0F3773B75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4900" y="1"/>
            <a:ext cx="4484688" cy="67278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AFC5636F-4CEF-A617-67BD-73D2DEB0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188536"/>
            <a:ext cx="7886700" cy="64102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>
                <a:latin typeface="Comic Sans MS" panose="030F0702030302020204" pitchFamily="66" charset="0"/>
              </a:rPr>
              <a:t>Исследование рынка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410306E-AD6B-4BB5-FCBA-F48F2B74C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69752"/>
              </p:ext>
            </p:extLst>
          </p:nvPr>
        </p:nvGraphicFramePr>
        <p:xfrm>
          <a:off x="1156447" y="829559"/>
          <a:ext cx="9681513" cy="5761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7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Предмет анализа</a:t>
                      </a:r>
                    </a:p>
                  </a:txBody>
                  <a:tcPr marL="190511" marR="47628" marT="47624" marB="4762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effectLst/>
                        </a:rPr>
                        <a:t>Описание цели</a:t>
                      </a:r>
                    </a:p>
                  </a:txBody>
                  <a:tcPr marL="190511" marR="47628" marT="47624" marB="47624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93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Структура рынка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Проведение анализа емкости и конъюнктуры рынка, оценка рыночных тенденции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93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Товар компании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Проведение анализа развития рынка и рыночной доли товара компании в сегменте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93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Целевой сегмент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Проведение анализа привлекательности сегментов рынка с целью выбора целевого рынка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169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Потребитель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Проведение анализа спроса на рынке и анализа ключевых потребностей рынка, подробное изучение поведения, требований целевой аудитории к продукту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93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Цены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Проведение анализа ценового позиционирования конкурентов, действующей структуры цен в отрасли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93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Свободные ниши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Анализ сегментов рынка с целью поиска свободных рыночных ниш и новых источников продаж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5169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Конкуренты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Comic Sans MS" panose="030F0702030302020204" pitchFamily="66" charset="0"/>
                        </a:rPr>
                        <a:t>Проведение конкурентного анализа рынка с целью анализа конкурентных преимуществ товара и определения слабых стороны компании</a:t>
                      </a:r>
                    </a:p>
                  </a:txBody>
                  <a:tcPr marL="190511" marR="47628" marT="47624" marB="47624" anchor="ctr"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01F9AF-52AA-5B3B-F6AB-B78353483DD8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C55854C8-C536-EC13-92B8-6DC291358132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B9F1A787-7A76-8D70-4300-44A4C2D94E47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>
            <a:extLst>
              <a:ext uri="{FF2B5EF4-FFF2-40B4-BE49-F238E27FC236}">
                <a16:creationId xmlns:a16="http://schemas.microsoft.com/office/drawing/2014/main" id="{566BC4F9-C7CC-46BE-DAA3-8562A789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124" y="214002"/>
            <a:ext cx="8229600" cy="41759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700" b="1" dirty="0">
                <a:latin typeface="Comic Sans MS" panose="030F0702030302020204" pitchFamily="66" charset="0"/>
                <a:cs typeface="Arial" panose="020B0604020202020204" pitchFamily="34" charset="0"/>
              </a:rPr>
              <a:t>Бизнес-модель</a:t>
            </a:r>
          </a:p>
        </p:txBody>
      </p:sp>
      <p:pic>
        <p:nvPicPr>
          <p:cNvPr id="16387" name="Рисунок 1">
            <a:extLst>
              <a:ext uri="{FF2B5EF4-FFF2-40B4-BE49-F238E27FC236}">
                <a16:creationId xmlns:a16="http://schemas.microsoft.com/office/drawing/2014/main" id="{F04220C3-5659-B7BD-9F2D-425CAA066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"/>
          <a:stretch/>
        </p:blipFill>
        <p:spPr bwMode="auto">
          <a:xfrm>
            <a:off x="1053634" y="1"/>
            <a:ext cx="99945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9C0FFF-BBC0-AE7E-E312-1FD85534B8B6}"/>
              </a:ext>
            </a:extLst>
          </p:cNvPr>
          <p:cNvGrpSpPr/>
          <p:nvPr/>
        </p:nvGrpSpPr>
        <p:grpSpPr>
          <a:xfrm>
            <a:off x="286871" y="0"/>
            <a:ext cx="224117" cy="6858000"/>
            <a:chOff x="286871" y="0"/>
            <a:chExt cx="224117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B8A2D790-572D-0EA4-8BDA-6BE170F0F21C}"/>
                </a:ext>
              </a:extLst>
            </p:cNvPr>
            <p:cNvCxnSpPr/>
            <p:nvPr/>
          </p:nvCxnSpPr>
          <p:spPr>
            <a:xfrm>
              <a:off x="286871" y="0"/>
              <a:ext cx="0" cy="685800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8FAE7DCC-2B3C-97FF-7033-627FF70BA657}"/>
                </a:ext>
              </a:extLst>
            </p:cNvPr>
            <p:cNvCxnSpPr/>
            <p:nvPr/>
          </p:nvCxnSpPr>
          <p:spPr>
            <a:xfrm>
              <a:off x="510988" y="0"/>
              <a:ext cx="0" cy="685800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6CD1AC9C-C09E-A295-CB5A-6B0C79BB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dirty="0">
                <a:latin typeface="Comic Sans MS" panose="030F0702030302020204" pitchFamily="66" charset="0"/>
              </a:rPr>
              <a:t>Чтобы построить бизнес-модель, нужно  ответить на вопросы </a:t>
            </a:r>
          </a:p>
        </p:txBody>
      </p:sp>
      <p:sp>
        <p:nvSpPr>
          <p:cNvPr id="22531" name="Объект 2">
            <a:extLst>
              <a:ext uri="{FF2B5EF4-FFF2-40B4-BE49-F238E27FC236}">
                <a16:creationId xmlns:a16="http://schemas.microsoft.com/office/drawing/2014/main" id="{68DC04EA-F862-54B0-4537-197A96979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(определить основных игроков)</a:t>
            </a:r>
          </a:p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(определить проблемы игроков и их ресурсы)</a:t>
            </a:r>
          </a:p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(определить места пересечения и конфликтов) </a:t>
            </a:r>
          </a:p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(определение новых механизмов (правил игры) обмена ресурсами при которых возможна выгода нужного нам игрока</a:t>
            </a:r>
          </a:p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(считаем прибыль и затраты)</a:t>
            </a:r>
          </a:p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(условия и контекст при котором это возможно)</a:t>
            </a:r>
          </a:p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ЗАЧЕМ?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(поиск смысла и краткая формулировка каждого участника)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6F7027-3737-7B45-3834-A451273FC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31327BDB-0858-0353-1BEF-B8AE73641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65126"/>
            <a:ext cx="6535737" cy="1325563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Задание командам </a:t>
            </a:r>
            <a:br>
              <a:rPr lang="ru-RU" altLang="ru-RU" b="1" i="1" dirty="0">
                <a:latin typeface="Comic Sans MS" panose="030F0702030302020204" pitchFamily="66" charset="0"/>
              </a:rPr>
            </a:br>
            <a:endParaRPr lang="ru-RU" altLang="ru-RU" b="1" i="1" dirty="0">
              <a:latin typeface="Comic Sans MS" panose="030F0702030302020204" pitchFamily="66" charset="0"/>
            </a:endParaRPr>
          </a:p>
        </p:txBody>
      </p:sp>
      <p:sp>
        <p:nvSpPr>
          <p:cNvPr id="21507" name="Объект 2">
            <a:extLst>
              <a:ext uri="{FF2B5EF4-FFF2-40B4-BE49-F238E27FC236}">
                <a16:creationId xmlns:a16="http://schemas.microsoft.com/office/drawing/2014/main" id="{48A82389-F40E-DC74-BC12-71A130271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611" y="1571626"/>
            <a:ext cx="740484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Выбрать бизнес, где Вы часто были пользователем</a:t>
            </a:r>
          </a:p>
          <a:p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Продажа и доставка букетов</a:t>
            </a:r>
          </a:p>
          <a:p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Услуги парикмахера, мастера маникюра</a:t>
            </a:r>
          </a:p>
          <a:p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Услуги он-лайн школы английского языка</a:t>
            </a:r>
          </a:p>
          <a:p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Производство и доставка пиццы ( капкейков) </a:t>
            </a:r>
          </a:p>
          <a:p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Услуга няни(доставка ребёнка) </a:t>
            </a:r>
          </a:p>
          <a:p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Производство </a:t>
            </a:r>
            <a:r>
              <a:rPr lang="ru-RU" altLang="ru-RU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брендинговой</a:t>
            </a:r>
            <a:r>
              <a:rPr lang="ru-RU" altLang="ru-RU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одежды 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Рисунок 5">
            <a:extLst>
              <a:ext uri="{FF2B5EF4-FFF2-40B4-BE49-F238E27FC236}">
                <a16:creationId xmlns:a16="http://schemas.microsoft.com/office/drawing/2014/main" id="{793D35BB-ABE2-F066-D323-98ED8BD22F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0189"/>
            <a:ext cx="134143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1700</Words>
  <Application>Microsoft Office PowerPoint</Application>
  <PresentationFormat>Широкоэкранный</PresentationFormat>
  <Paragraphs>421</Paragraphs>
  <Slides>56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Comic Sans MS</vt:lpstr>
      <vt:lpstr>Times New Roman</vt:lpstr>
      <vt:lpstr>Тема Office</vt:lpstr>
      <vt:lpstr>Документ</vt:lpstr>
      <vt:lpstr>КАК ПОСТРОИТЬ  БИЗНЕС-МОДЕЛЬ ПРОЕКТА  Деловая игра</vt:lpstr>
      <vt:lpstr>ВЕЛИКАЯ ПИРАМИДА – ОДИН ИЗ ВЕЛИЧАЙШИХ ПРОЕКТОВ ДРЕВНОСТИ</vt:lpstr>
      <vt:lpstr>«ЖЕЛЕЗНЫЙ ТРЕУГОЛЬНИК» УПРАВЛЕНИЯ ПРОЕКТОМ</vt:lpstr>
      <vt:lpstr>Презентация PowerPoint</vt:lpstr>
      <vt:lpstr>ЧТО ТАКОЕ БИЗНЕС-МОДЕЛЬ? </vt:lpstr>
      <vt:lpstr>Исследование рынка</vt:lpstr>
      <vt:lpstr>Бизнес-модель</vt:lpstr>
      <vt:lpstr>Чтобы построить бизнес-модель, нужно  ответить на вопросы </vt:lpstr>
      <vt:lpstr> Задание командам  </vt:lpstr>
      <vt:lpstr> Задание командам  </vt:lpstr>
      <vt:lpstr>КТО? </vt:lpstr>
      <vt:lpstr> Задание командам  </vt:lpstr>
      <vt:lpstr>ЧТО? </vt:lpstr>
      <vt:lpstr> Задание командам  </vt:lpstr>
      <vt:lpstr>Презентация PowerPoint</vt:lpstr>
      <vt:lpstr>Элементы ценности</vt:lpstr>
      <vt:lpstr>Презентация PowerPoint</vt:lpstr>
      <vt:lpstr>Создаём впечатления</vt:lpstr>
      <vt:lpstr> Задание командам  «Чем будем удивлять» ? –  правильный вопрос для создания впечатлений </vt:lpstr>
      <vt:lpstr>Презентация PowerPoint</vt:lpstr>
      <vt:lpstr>Три урока о Ценности  из  «Парка чудес Галилео»</vt:lpstr>
      <vt:lpstr>Пример:  персонализация </vt:lpstr>
      <vt:lpstr>Пример: платежи через  мобильные устройства </vt:lpstr>
      <vt:lpstr>Пример:  маркетинг через умные гаджеты </vt:lpstr>
      <vt:lpstr>Пример: прозрачность заказа  </vt:lpstr>
      <vt:lpstr>Театрализованная экскурсия  «В доме Булгакова» </vt:lpstr>
      <vt:lpstr>Пример</vt:lpstr>
      <vt:lpstr>Презентация PowerPoint</vt:lpstr>
      <vt:lpstr>Магазин мастерская  игрушек Build-A-Bear</vt:lpstr>
      <vt:lpstr>Визуализация  профиля потребителя – карта эмпатии </vt:lpstr>
      <vt:lpstr>Презентация PowerPoint</vt:lpstr>
      <vt:lpstr>Презентация PowerPoint</vt:lpstr>
      <vt:lpstr>Презентация PowerPoint</vt:lpstr>
      <vt:lpstr>Наводящие вопросы  для решения проблем</vt:lpstr>
      <vt:lpstr>Взаимоотношения  с клиентами</vt:lpstr>
      <vt:lpstr>Удовлетворенный клиент</vt:lpstr>
      <vt:lpstr> Задание командам  </vt:lpstr>
      <vt:lpstr>Презентация PowerPoint</vt:lpstr>
      <vt:lpstr>Каналы сбыта</vt:lpstr>
      <vt:lpstr>Презентация PowerPoint</vt:lpstr>
      <vt:lpstr> Задание командам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партнёры </vt:lpstr>
      <vt:lpstr>3 мотива  партнёрских отношений  </vt:lpstr>
      <vt:lpstr>Презентация PowerPoint</vt:lpstr>
      <vt:lpstr>Структура издержек</vt:lpstr>
      <vt:lpstr>Классификация  издержек по структуре</vt:lpstr>
      <vt:lpstr> Задание командам  </vt:lpstr>
      <vt:lpstr> Задание командам  </vt:lpstr>
      <vt:lpstr>Презентация PowerPoint</vt:lpstr>
      <vt:lpstr>В итоге….</vt:lpstr>
      <vt:lpstr>Джозеф Пайн  и Джеймс Гилмор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mz sz</dc:creator>
  <cp:lastModifiedBy>mz sz</cp:lastModifiedBy>
  <cp:revision>7</cp:revision>
  <dcterms:created xsi:type="dcterms:W3CDTF">2022-06-15T18:29:59Z</dcterms:created>
  <dcterms:modified xsi:type="dcterms:W3CDTF">2023-01-15T18:27:30Z</dcterms:modified>
</cp:coreProperties>
</file>